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53"/>
  </p:notesMasterIdLst>
  <p:sldIdLst>
    <p:sldId id="256" r:id="rId2"/>
    <p:sldId id="257" r:id="rId3"/>
    <p:sldId id="260" r:id="rId4"/>
    <p:sldId id="261" r:id="rId5"/>
    <p:sldId id="285" r:id="rId6"/>
    <p:sldId id="303" r:id="rId7"/>
    <p:sldId id="302" r:id="rId8"/>
    <p:sldId id="297" r:id="rId9"/>
    <p:sldId id="298" r:id="rId10"/>
    <p:sldId id="299" r:id="rId11"/>
    <p:sldId id="301" r:id="rId12"/>
    <p:sldId id="300" r:id="rId13"/>
    <p:sldId id="304" r:id="rId14"/>
    <p:sldId id="305" r:id="rId15"/>
    <p:sldId id="273" r:id="rId16"/>
    <p:sldId id="309" r:id="rId17"/>
    <p:sldId id="287" r:id="rId18"/>
    <p:sldId id="280" r:id="rId19"/>
    <p:sldId id="314" r:id="rId20"/>
    <p:sldId id="317" r:id="rId21"/>
    <p:sldId id="316" r:id="rId22"/>
    <p:sldId id="315" r:id="rId23"/>
    <p:sldId id="318" r:id="rId24"/>
    <p:sldId id="320" r:id="rId25"/>
    <p:sldId id="319" r:id="rId26"/>
    <p:sldId id="282" r:id="rId27"/>
    <p:sldId id="313" r:id="rId28"/>
    <p:sldId id="321" r:id="rId29"/>
    <p:sldId id="288" r:id="rId30"/>
    <p:sldId id="322" r:id="rId31"/>
    <p:sldId id="311" r:id="rId32"/>
    <p:sldId id="323" r:id="rId33"/>
    <p:sldId id="312" r:id="rId34"/>
    <p:sldId id="277" r:id="rId35"/>
    <p:sldId id="268" r:id="rId36"/>
    <p:sldId id="258" r:id="rId37"/>
    <p:sldId id="262" r:id="rId38"/>
    <p:sldId id="263" r:id="rId39"/>
    <p:sldId id="289" r:id="rId40"/>
    <p:sldId id="283" r:id="rId41"/>
    <p:sldId id="294" r:id="rId42"/>
    <p:sldId id="290" r:id="rId43"/>
    <p:sldId id="278" r:id="rId44"/>
    <p:sldId id="266" r:id="rId45"/>
    <p:sldId id="296" r:id="rId46"/>
    <p:sldId id="264" r:id="rId47"/>
    <p:sldId id="276" r:id="rId48"/>
    <p:sldId id="274" r:id="rId49"/>
    <p:sldId id="271" r:id="rId50"/>
    <p:sldId id="281"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415EA8-2A13-7C78-2AAD-49B136FF532F}" v="664" dt="2023-01-03T10:33:48.639"/>
    <p1510:client id="{41221664-8EFC-4ED8-9933-AC484341E0DE}" v="1010" dt="2023-01-02T15:47:46.935"/>
    <p1510:client id="{703D14D1-767D-334E-3D94-A01AE1C6E902}" v="121" dt="2023-01-02T17:11:37.666"/>
    <p1510:client id="{745079D9-4DC8-033C-F3E7-7BDBECF86CC6}" v="433" dt="2022-12-21T15:00:07.334"/>
    <p1510:client id="{BE2654F8-E0D5-F1D5-A19F-1A38D0C8B78E}" v="875" dt="2022-12-21T14:44:12.427"/>
    <p1510:client id="{D71D517C-EE17-45B6-ADD6-CAB21986329A}" v="541" dt="2022-12-21T13:37:06.716"/>
    <p1510:client id="{F063892F-DB5A-A805-2EFA-5E5986403E19}" v="358" dt="2023-01-03T15:26:09.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03/01/2023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19</a:t>
            </a:fld>
            <a:endParaRPr lang="en-GB"/>
          </a:p>
        </p:txBody>
      </p:sp>
    </p:spTree>
    <p:extLst>
      <p:ext uri="{BB962C8B-B14F-4D97-AF65-F5344CB8AC3E}">
        <p14:creationId xmlns:p14="http://schemas.microsoft.com/office/powerpoint/2010/main" val="3519173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20</a:t>
            </a:fld>
            <a:endParaRPr lang="en-GB"/>
          </a:p>
        </p:txBody>
      </p:sp>
    </p:spTree>
    <p:extLst>
      <p:ext uri="{BB962C8B-B14F-4D97-AF65-F5344CB8AC3E}">
        <p14:creationId xmlns:p14="http://schemas.microsoft.com/office/powerpoint/2010/main" val="78807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21</a:t>
            </a:fld>
            <a:endParaRPr lang="en-GB"/>
          </a:p>
        </p:txBody>
      </p:sp>
    </p:spTree>
    <p:extLst>
      <p:ext uri="{BB962C8B-B14F-4D97-AF65-F5344CB8AC3E}">
        <p14:creationId xmlns:p14="http://schemas.microsoft.com/office/powerpoint/2010/main" val="391965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22</a:t>
            </a:fld>
            <a:endParaRPr lang="en-GB"/>
          </a:p>
        </p:txBody>
      </p:sp>
    </p:spTree>
    <p:extLst>
      <p:ext uri="{BB962C8B-B14F-4D97-AF65-F5344CB8AC3E}">
        <p14:creationId xmlns:p14="http://schemas.microsoft.com/office/powerpoint/2010/main" val="3140823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23</a:t>
            </a:fld>
            <a:endParaRPr lang="en-GB"/>
          </a:p>
        </p:txBody>
      </p:sp>
    </p:spTree>
    <p:extLst>
      <p:ext uri="{BB962C8B-B14F-4D97-AF65-F5344CB8AC3E}">
        <p14:creationId xmlns:p14="http://schemas.microsoft.com/office/powerpoint/2010/main" val="228047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24</a:t>
            </a:fld>
            <a:endParaRPr lang="en-GB"/>
          </a:p>
        </p:txBody>
      </p:sp>
    </p:spTree>
    <p:extLst>
      <p:ext uri="{BB962C8B-B14F-4D97-AF65-F5344CB8AC3E}">
        <p14:creationId xmlns:p14="http://schemas.microsoft.com/office/powerpoint/2010/main" val="3986480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25</a:t>
            </a:fld>
            <a:endParaRPr lang="en-GB"/>
          </a:p>
        </p:txBody>
      </p:sp>
    </p:spTree>
    <p:extLst>
      <p:ext uri="{BB962C8B-B14F-4D97-AF65-F5344CB8AC3E}">
        <p14:creationId xmlns:p14="http://schemas.microsoft.com/office/powerpoint/2010/main" val="674867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a:t>Adapter sequences can be effectively removed by read aligner via ’soft-clipping’ and that many low-sequencing-quality bases, which would be removed by read trimming tools, were rescued by the aligner.</a:t>
            </a:r>
          </a:p>
          <a:p>
            <a:r>
              <a:rPr lang="en-GB" b="0"/>
              <a:t>https://</a:t>
            </a:r>
            <a:r>
              <a:rPr lang="en-GB" b="0" err="1"/>
              <a:t>academic.oup.com</a:t>
            </a:r>
            <a:r>
              <a:rPr lang="en-GB" b="0"/>
              <a:t>/</a:t>
            </a:r>
            <a:r>
              <a:rPr lang="en-GB" b="0" err="1"/>
              <a:t>nargab</a:t>
            </a:r>
            <a:r>
              <a:rPr lang="en-GB" b="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26</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29</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UCSC: </a:t>
            </a:r>
            <a:r>
              <a:rPr lang="en-US" u="none">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a:p>
          <a:p>
            <a:endParaRPr lang="en-US" u="none">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Human or mouse https://</a:t>
            </a:r>
            <a:r>
              <a:rPr lang="en-GB" err="1"/>
              <a:t>www.gencodegenes.org</a:t>
            </a:r>
            <a:r>
              <a:rPr lang="en-GB"/>
              <a:t>/</a:t>
            </a:r>
          </a:p>
        </p:txBody>
      </p:sp>
      <p:sp>
        <p:nvSpPr>
          <p:cNvPr id="4" name="Slide Number Placeholder 3"/>
          <p:cNvSpPr>
            <a:spLocks noGrp="1"/>
          </p:cNvSpPr>
          <p:nvPr>
            <p:ph type="sldNum" sz="quarter" idx="5"/>
          </p:nvPr>
        </p:nvSpPr>
        <p:spPr/>
        <p:txBody>
          <a:bodyPr/>
          <a:lstStyle/>
          <a:p>
            <a:fld id="{3FE18095-4327-E84E-91BA-C207FF796C00}" type="slidenum">
              <a:rPr lang="en-GB" smtClean="0"/>
              <a:t>34</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STAR: </a:t>
            </a:r>
            <a:r>
              <a:rPr lang="en-US">
                <a:hlinkClick r:id="rId3"/>
              </a:rPr>
              <a:t>https://hbctraining.github.io/Intro-to-rnaseq-hpc-O2/lessons/03_alignment.html</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Bowtie: </a:t>
            </a:r>
            <a:r>
              <a:rPr lang="en-US">
                <a:hlinkClick r:id="rId4"/>
              </a:rPr>
              <a:t>http://bowtie-bio.sourceforge.net/index.shtml</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BWA: </a:t>
            </a:r>
            <a:r>
              <a:rPr lang="en-US">
                <a:hlinkClick r:id="rId5"/>
              </a:rPr>
              <a:t>http://bio-bwa.sourceforge.net/</a:t>
            </a:r>
            <a:endParaRPr lang="en-GB"/>
          </a:p>
          <a:p>
            <a:endParaRPr lang="en-GB"/>
          </a:p>
          <a:p>
            <a:r>
              <a:rPr lang="en-GB" i="1"/>
              <a:t>ATAC</a:t>
            </a:r>
            <a:r>
              <a:rPr lang="en-GB"/>
              <a:t>-</a:t>
            </a:r>
            <a:r>
              <a:rPr lang="en-GB" i="1" err="1"/>
              <a:t>Seq</a:t>
            </a:r>
            <a:r>
              <a:rPr lang="en-GB"/>
              <a:t> = Assay for Transposase-Accessible Chromatin with high-throughput sequencing</a:t>
            </a:r>
          </a:p>
          <a:p>
            <a:r>
              <a:rPr lang="en-GB" i="1" err="1"/>
              <a:t>ChIP</a:t>
            </a:r>
            <a:r>
              <a:rPr lang="en-GB" i="1"/>
              <a:t> </a:t>
            </a:r>
            <a:r>
              <a:rPr lang="en-GB" i="1" err="1"/>
              <a:t>Seq</a:t>
            </a:r>
            <a:r>
              <a:rPr lang="en-GB" i="1"/>
              <a:t> </a:t>
            </a:r>
            <a:r>
              <a:rPr lang="en-GB"/>
              <a:t>= Chromatin immunoprecipitation</a:t>
            </a:r>
          </a:p>
          <a:p>
            <a:r>
              <a:rPr lang="en-GB" i="1"/>
              <a:t>CAGE</a:t>
            </a:r>
            <a:r>
              <a:rPr lang="en-GB"/>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35</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file descriptions: </a:t>
            </a:r>
          </a:p>
          <a:p>
            <a:r>
              <a:rPr lang="en-US">
                <a:hlinkClick r:id="rId3"/>
              </a:rPr>
              <a:t>http://samtools.sourceforge.net/</a:t>
            </a:r>
            <a:endParaRPr lang="en-US"/>
          </a:p>
          <a:p>
            <a:r>
              <a:rPr lang="en-US">
                <a:hlinkClick r:id="rId4"/>
              </a:rPr>
              <a:t>https://samtools.github.io/hts-specs/SAMv1.pdf</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36</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a:p>
          <a:p>
            <a:r>
              <a:rPr lang="en-US"/>
              <a:t>2. FLAG: Combination of bitwise FLAGs, e.g. paired, aligned, unique, etc.</a:t>
            </a:r>
          </a:p>
          <a:p>
            <a:endParaRPr lang="en-US"/>
          </a:p>
          <a:p>
            <a:r>
              <a:rPr lang="en-US"/>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a:p>
          <a:p>
            <a:r>
              <a:rPr lang="en-US"/>
              <a:t>4. POS: 1-based leftmost mapping </a:t>
            </a:r>
            <a:r>
              <a:rPr lang="en-US" err="1"/>
              <a:t>POSition</a:t>
            </a:r>
            <a:r>
              <a:rPr lang="en-US"/>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a:p>
          <a:p>
            <a:r>
              <a:rPr lang="en-US"/>
              <a:t>5. MAPQ: mapping Quality. It equals −10 log10 </a:t>
            </a:r>
            <a:r>
              <a:rPr lang="en-US" err="1"/>
              <a:t>Pr</a:t>
            </a:r>
            <a:r>
              <a:rPr lang="en-US"/>
              <a:t>{mapping position is wrong}, rounded to the nearest integer.</a:t>
            </a:r>
          </a:p>
          <a:p>
            <a:endParaRPr lang="en-US"/>
          </a:p>
          <a:p>
            <a:r>
              <a:rPr lang="en-US"/>
              <a:t>6. CIGAR: CIGAR string. Summary of alignment, e.g. match, mismatch, insertion, deletion, reference region skip</a:t>
            </a:r>
          </a:p>
          <a:p>
            <a:endParaRPr lang="en-US"/>
          </a:p>
          <a:p>
            <a:r>
              <a:rPr lang="en-US"/>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a:p>
          <a:p>
            <a:r>
              <a:rPr lang="en-US"/>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a:t>9. TLEN: the number of bases covered by the reads form the same fragment. + = leftmost read, - = rightmost read</a:t>
            </a:r>
          </a:p>
          <a:p>
            <a:r>
              <a:rPr lang="en-US"/>
              <a:t>10. SEQ: read sequence. This field can be a ‘*’ when the read is not stored. </a:t>
            </a:r>
          </a:p>
          <a:p>
            <a:r>
              <a:rPr lang="en-US"/>
              <a:t>11. QUAL: A base quality is the </a:t>
            </a:r>
            <a:r>
              <a:rPr lang="en-US" err="1"/>
              <a:t>phred</a:t>
            </a:r>
            <a:r>
              <a:rPr lang="en-US"/>
              <a:t>-scaled base error probability which equals −10 log10 </a:t>
            </a:r>
            <a:r>
              <a:rPr lang="en-US" err="1"/>
              <a:t>Pr</a:t>
            </a:r>
            <a:r>
              <a:rPr lang="en-US"/>
              <a:t>{base is wrong}. Read quality * means this information is not available. </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37</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Samtools</a:t>
            </a:r>
            <a:r>
              <a:rPr lang="en-GB"/>
              <a:t> </a:t>
            </a:r>
            <a:r>
              <a:rPr lang="en-GB" err="1"/>
              <a:t>flagstat</a:t>
            </a:r>
            <a:r>
              <a:rPr lang="en-GB"/>
              <a:t>: </a:t>
            </a:r>
            <a:r>
              <a:rPr lang="en-US">
                <a:hlinkClick r:id="rId3"/>
              </a:rPr>
              <a:t>http://www.htslib.org/doc/samtools-flagstat.html</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38</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39</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The lower your ratio of </a:t>
            </a:r>
            <a:r>
              <a:rPr lang="en-GB" i="1"/>
              <a:t>unique</a:t>
            </a:r>
            <a:r>
              <a:rPr lang="en-GB"/>
              <a:t> molecules to beads, the more PCR duplicates you will have, </a:t>
            </a:r>
            <a:r>
              <a:rPr lang="en-GB" i="1"/>
              <a:t>even before</a:t>
            </a:r>
            <a:r>
              <a:rPr lang="en-GB"/>
              <a:t> your ratio begins to approach 1.0, where PCR duplicates would be required in order to saturate the beads with DNA molecules</a:t>
            </a:r>
          </a:p>
          <a:p>
            <a:pPr marL="228600" indent="-228600">
              <a:buAutoNum type="arabicPeriod"/>
            </a:pPr>
            <a:r>
              <a:rPr lang="en-GB"/>
              <a:t>Even with 64 copies each of the unique molecules, PCR duplicates are very rare by pure chance.  Each unique molecule’s chance of getting represented even once (let alone twice) is small.</a:t>
            </a:r>
          </a:p>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40</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41</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42</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GFF3: </a:t>
            </a:r>
            <a:r>
              <a:rPr lang="en-GB" sz="1200" b="0" i="0" kern="1200">
                <a:solidFill>
                  <a:schemeClr val="tx1"/>
                </a:solidFill>
                <a:effectLst/>
                <a:latin typeface="+mn-lt"/>
                <a:ea typeface="+mn-ea"/>
                <a:cs typeface="+mn-cs"/>
              </a:rPr>
              <a:t>https://</a:t>
            </a:r>
            <a:r>
              <a:rPr lang="en-GB" sz="1200" b="0" i="0" kern="1200" err="1">
                <a:solidFill>
                  <a:schemeClr val="tx1"/>
                </a:solidFill>
                <a:effectLst/>
                <a:latin typeface="+mn-lt"/>
                <a:ea typeface="+mn-ea"/>
                <a:cs typeface="+mn-cs"/>
              </a:rPr>
              <a:t>www.ncbi.nlm.nih.gov</a:t>
            </a:r>
            <a:r>
              <a:rPr lang="en-GB" sz="1200" b="0" i="0" kern="120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err="1">
                <a:solidFill>
                  <a:schemeClr val="tx1"/>
                </a:solidFill>
                <a:effectLst/>
                <a:latin typeface="+mn-lt"/>
                <a:ea typeface="+mn-ea"/>
                <a:cs typeface="+mn-cs"/>
              </a:rPr>
              <a:t>seqname</a:t>
            </a:r>
            <a:r>
              <a:rPr lang="en-GB" sz="1200" b="0" i="0" kern="120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source</a:t>
            </a:r>
            <a:r>
              <a:rPr lang="en-GB" sz="1200" b="0" i="0" kern="120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feature</a:t>
            </a:r>
            <a:r>
              <a:rPr lang="en-GB" sz="1200" b="0" i="0" kern="1200">
                <a:solidFill>
                  <a:schemeClr val="tx1"/>
                </a:solidFill>
                <a:effectLst/>
                <a:latin typeface="+mn-lt"/>
                <a:ea typeface="+mn-ea"/>
                <a:cs typeface="+mn-cs"/>
              </a:rPr>
              <a:t> - The name of this type of feature. Some examples of standard feature types are "CDS" "</a:t>
            </a:r>
            <a:r>
              <a:rPr lang="en-GB" sz="1200" b="0" i="0" kern="1200" err="1">
                <a:solidFill>
                  <a:schemeClr val="tx1"/>
                </a:solidFill>
                <a:effectLst/>
                <a:latin typeface="+mn-lt"/>
                <a:ea typeface="+mn-ea"/>
                <a:cs typeface="+mn-cs"/>
              </a:rPr>
              <a:t>start_codon</a:t>
            </a:r>
            <a:r>
              <a:rPr lang="en-GB" sz="1200" b="0" i="0" kern="1200">
                <a:solidFill>
                  <a:schemeClr val="tx1"/>
                </a:solidFill>
                <a:effectLst/>
                <a:latin typeface="+mn-lt"/>
                <a:ea typeface="+mn-ea"/>
                <a:cs typeface="+mn-cs"/>
              </a:rPr>
              <a:t>" "</a:t>
            </a:r>
            <a:r>
              <a:rPr lang="en-GB" sz="1200" b="0" i="0" kern="1200" err="1">
                <a:solidFill>
                  <a:schemeClr val="tx1"/>
                </a:solidFill>
                <a:effectLst/>
                <a:latin typeface="+mn-lt"/>
                <a:ea typeface="+mn-ea"/>
                <a:cs typeface="+mn-cs"/>
              </a:rPr>
              <a:t>stop_codon</a:t>
            </a:r>
            <a:r>
              <a:rPr lang="en-GB" sz="1200" b="0" i="0" kern="1200">
                <a:solidFill>
                  <a:schemeClr val="tx1"/>
                </a:solidFill>
                <a:effectLst/>
                <a:latin typeface="+mn-lt"/>
                <a:ea typeface="+mn-ea"/>
                <a:cs typeface="+mn-cs"/>
              </a:rPr>
              <a:t>" and "</a:t>
            </a:r>
            <a:r>
              <a:rPr lang="en-GB" sz="1200" b="0" i="0" kern="1200" err="1">
                <a:solidFill>
                  <a:schemeClr val="tx1"/>
                </a:solidFill>
                <a:effectLst/>
                <a:latin typeface="+mn-lt"/>
                <a:ea typeface="+mn-ea"/>
                <a:cs typeface="+mn-cs"/>
              </a:rPr>
              <a:t>exon"li</a:t>
            </a:r>
            <a:r>
              <a:rPr lang="en-GB" sz="1200" b="0" i="0" kern="120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start</a:t>
            </a:r>
            <a:r>
              <a:rPr lang="en-GB" sz="1200" b="0" i="0" kern="120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end</a:t>
            </a:r>
            <a:r>
              <a:rPr lang="en-GB" sz="1200" b="0" i="0" kern="120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score</a:t>
            </a:r>
            <a:r>
              <a:rPr lang="en-GB" sz="1200" b="0" i="0" kern="120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strand</a:t>
            </a:r>
            <a:r>
              <a:rPr lang="en-GB" sz="1200" b="0" i="0" kern="120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phase</a:t>
            </a:r>
            <a:r>
              <a:rPr lang="en-GB" sz="1200" b="0" i="0" kern="1200">
                <a:solidFill>
                  <a:schemeClr val="tx1"/>
                </a:solidFill>
                <a:effectLst/>
                <a:latin typeface="+mn-lt"/>
                <a:ea typeface="+mn-ea"/>
                <a:cs typeface="+mn-cs"/>
              </a:rPr>
              <a:t> - If the feature is a coding exon, </a:t>
            </a:r>
            <a:r>
              <a:rPr lang="en-GB" sz="1200" b="0" i="1" kern="1200">
                <a:solidFill>
                  <a:schemeClr val="tx1"/>
                </a:solidFill>
                <a:effectLst/>
                <a:latin typeface="+mn-lt"/>
                <a:ea typeface="+mn-ea"/>
                <a:cs typeface="+mn-cs"/>
              </a:rPr>
              <a:t>frame</a:t>
            </a:r>
            <a:r>
              <a:rPr lang="en-GB" sz="1200" b="0" i="0" kern="120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attributes</a:t>
            </a:r>
            <a:r>
              <a:rPr lang="en-GB" sz="1200" b="0" i="0" kern="120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a:solidFill>
                <a:schemeClr val="tx1"/>
              </a:solidFill>
              <a:effectLst/>
              <a:latin typeface="+mn-lt"/>
              <a:ea typeface="+mn-ea"/>
              <a:cs typeface="+mn-cs"/>
            </a:endParaRPr>
          </a:p>
          <a:p>
            <a:pPr marL="0" indent="0">
              <a:buFont typeface="Arial" panose="020B0604020202020204" pitchFamily="34" charset="0"/>
              <a:buNone/>
            </a:pP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43</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UCSC: </a:t>
            </a:r>
            <a:r>
              <a:rPr lang="en-US" u="none">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a:p>
          <a:p>
            <a:endParaRPr lang="en-US" u="none">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Bedtools</a:t>
            </a:r>
            <a:r>
              <a:rPr lang="en-GB"/>
              <a:t>: </a:t>
            </a:r>
            <a:r>
              <a:rPr lang="en-US">
                <a:hlinkClick r:id="rId3"/>
              </a:rPr>
              <a:t>https://bedtools.readthedocs.io/en/latest/</a:t>
            </a:r>
            <a:endParaRPr lang="en-GB"/>
          </a:p>
          <a:p>
            <a:endParaRPr lang="en-GB"/>
          </a:p>
          <a:p>
            <a:r>
              <a:rPr lang="en-GB"/>
              <a:t>STAR aligner: </a:t>
            </a:r>
            <a:r>
              <a:rPr lang="en-US">
                <a:hlinkClick r:id="rId4"/>
              </a:rPr>
              <a:t>https://hbctraining.github.io/Intro-to-rnaseq-hpc-O2/lessons/03_alignment.html</a:t>
            </a:r>
            <a:endParaRPr lang="en-US"/>
          </a:p>
          <a:p>
            <a:r>
              <a:rPr lang="en-US"/>
              <a:t>Star aligner can do read count tables with the “--</a:t>
            </a:r>
            <a:r>
              <a:rPr lang="en-US" err="1"/>
              <a:t>quantMode</a:t>
            </a:r>
            <a:r>
              <a:rPr lang="en-US"/>
              <a:t> </a:t>
            </a:r>
            <a:r>
              <a:rPr lang="en-US" err="1"/>
              <a:t>GeneCounts</a:t>
            </a:r>
            <a:r>
              <a:rPr lang="en-US"/>
              <a:t>” option</a:t>
            </a:r>
          </a:p>
          <a:p>
            <a:r>
              <a:rPr lang="en-US" err="1"/>
              <a:t>Rsubread</a:t>
            </a:r>
            <a:r>
              <a:rPr lang="en-US"/>
              <a:t>: https://</a:t>
            </a:r>
            <a:r>
              <a:rPr lang="en-US" err="1"/>
              <a:t>bioconductor.org</a:t>
            </a:r>
            <a:r>
              <a:rPr lang="en-US"/>
              <a:t>/packages/release/</a:t>
            </a:r>
            <a:r>
              <a:rPr lang="en-US" err="1"/>
              <a:t>bioc</a:t>
            </a:r>
            <a:r>
              <a:rPr lang="en-US"/>
              <a:t>/html/</a:t>
            </a:r>
            <a:r>
              <a:rPr lang="en-US" err="1"/>
              <a:t>Rsubread.html</a:t>
            </a:r>
            <a:endParaRPr lang="en-US"/>
          </a:p>
          <a:p>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44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45</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MultiQC</a:t>
            </a:r>
            <a:r>
              <a:rPr lang="en-GB"/>
              <a:t>: </a:t>
            </a:r>
            <a:r>
              <a:rPr lang="en-US">
                <a:hlinkClick r:id="rId3"/>
              </a:rPr>
              <a:t>https://multiqc.info/</a:t>
            </a:r>
            <a:endParaRPr lang="en-US"/>
          </a:p>
        </p:txBody>
      </p:sp>
      <p:sp>
        <p:nvSpPr>
          <p:cNvPr id="4" name="Slide Number Placeholder 3"/>
          <p:cNvSpPr>
            <a:spLocks noGrp="1"/>
          </p:cNvSpPr>
          <p:nvPr>
            <p:ph type="sldNum" sz="quarter" idx="5"/>
          </p:nvPr>
        </p:nvSpPr>
        <p:spPr/>
        <p:txBody>
          <a:bodyPr/>
          <a:lstStyle/>
          <a:p>
            <a:fld id="{3FE18095-4327-E84E-91BA-C207FF796C00}" type="slidenum">
              <a:rPr lang="en-GB" smtClean="0"/>
              <a:t>46</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a:solidFill>
                  <a:schemeClr val="tx1"/>
                </a:solidFill>
                <a:effectLst/>
                <a:latin typeface="+mn-lt"/>
                <a:ea typeface="+mn-ea"/>
                <a:cs typeface="+mn-cs"/>
              </a:rPr>
              <a:t>An example of a read (in black) and three overlapping transcripts with </a:t>
            </a:r>
            <a:r>
              <a:rPr lang="en-US" sz="1200" b="0" i="0" kern="1200" err="1">
                <a:solidFill>
                  <a:schemeClr val="tx1"/>
                </a:solidFill>
                <a:effectLst/>
                <a:latin typeface="+mn-lt"/>
                <a:ea typeface="+mn-ea"/>
                <a:cs typeface="+mn-cs"/>
              </a:rPr>
              <a:t>exonic</a:t>
            </a:r>
            <a:r>
              <a:rPr lang="en-US" sz="1200" b="0" i="0" kern="1200">
                <a:solidFill>
                  <a:schemeClr val="tx1"/>
                </a:solidFill>
                <a:effectLst/>
                <a:latin typeface="+mn-lt"/>
                <a:ea typeface="+mn-ea"/>
                <a:cs typeface="+mn-cs"/>
              </a:rPr>
              <a:t> regions as shown. </a:t>
            </a:r>
          </a:p>
          <a:p>
            <a:pPr marL="228600" indent="-228600">
              <a:buAutoNum type="alphaLcParenBoth"/>
            </a:pPr>
            <a:r>
              <a:rPr lang="en-US" sz="1200" b="0" i="0" kern="1200">
                <a:solidFill>
                  <a:schemeClr val="tx1"/>
                </a:solidFill>
                <a:effectLst/>
                <a:latin typeface="+mn-lt"/>
                <a:ea typeface="+mn-ea"/>
                <a:cs typeface="+mn-cs"/>
              </a:rPr>
              <a:t>An index is constructed by creating the transcriptome de Bruijn Graph (T-DBG). </a:t>
            </a:r>
            <a:r>
              <a:rPr lang="en-GB"/>
              <a:t>Each node is a k-</a:t>
            </a:r>
            <a:r>
              <a:rPr lang="en-GB" err="1"/>
              <a:t>mer</a:t>
            </a:r>
            <a:r>
              <a:rPr lang="en-GB"/>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a:p>
          <a:p>
            <a:pPr marL="228600" indent="-228600">
              <a:buAutoNum type="alphaLcParenBoth"/>
            </a:pPr>
            <a:r>
              <a:rPr lang="en-GB" err="1"/>
              <a:t>Kallisto</a:t>
            </a:r>
            <a:r>
              <a:rPr lang="en-GB"/>
              <a:t> will store a hash table mapping each node to the contig (linear stretches; e.g. the first 3 nodes) it is contained in, along with the position within the contig. This structure is called the “</a:t>
            </a:r>
            <a:r>
              <a:rPr lang="en-GB" err="1"/>
              <a:t>kallisto</a:t>
            </a:r>
            <a:r>
              <a:rPr lang="en-GB"/>
              <a:t> index”.</a:t>
            </a:r>
          </a:p>
          <a:p>
            <a:pPr marL="228600" indent="-228600">
              <a:buAutoNum type="alphaLcParenBoth"/>
            </a:pPr>
            <a:endParaRPr lang="en-GB"/>
          </a:p>
          <a:p>
            <a:pPr marL="228600" indent="-228600">
              <a:buAutoNum type="alphaLcParenBoth"/>
            </a:pPr>
            <a:r>
              <a:rPr lang="en-GB"/>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a:solidFill>
                  <a:schemeClr val="tx1"/>
                </a:solidFill>
                <a:effectLst/>
                <a:latin typeface="+mn-lt"/>
                <a:ea typeface="+mn-ea"/>
                <a:cs typeface="+mn-cs"/>
              </a:rPr>
              <a:t>The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 of the read is determined by taking the intersection of the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classes of its constituent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mers</a:t>
            </a:r>
            <a:r>
              <a:rPr lang="en-US" sz="1200" b="0" i="0" kern="120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a:p>
          <a:p>
            <a:pPr marL="228600" indent="-228600">
              <a:buAutoNum type="alphaLcParenBoth"/>
            </a:pPr>
            <a:r>
              <a:rPr lang="en-US" sz="1200" b="0" i="0" kern="1200">
                <a:solidFill>
                  <a:schemeClr val="tx1"/>
                </a:solidFill>
                <a:effectLst/>
                <a:latin typeface="+mn-lt"/>
                <a:ea typeface="+mn-ea"/>
                <a:cs typeface="+mn-cs"/>
              </a:rPr>
              <a:t>Skipping (black dashed lines) uses the information stored in the T-DBG to skip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mers</a:t>
            </a:r>
            <a:r>
              <a:rPr lang="en-US" sz="1200" b="0" i="0" kern="1200">
                <a:solidFill>
                  <a:schemeClr val="tx1"/>
                </a:solidFill>
                <a:effectLst/>
                <a:latin typeface="+mn-lt"/>
                <a:ea typeface="+mn-ea"/>
                <a:cs typeface="+mn-cs"/>
              </a:rPr>
              <a:t> that are redundant because they have the same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 (</a:t>
            </a:r>
            <a:r>
              <a:rPr lang="en-GB"/>
              <a:t>This is classified as having the same “equivalence class”</a:t>
            </a:r>
            <a:r>
              <a:rPr lang="en-US"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47</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a:p>
        </p:txBody>
      </p:sp>
      <p:sp>
        <p:nvSpPr>
          <p:cNvPr id="4" name="Slide Number Placeholder 3"/>
          <p:cNvSpPr>
            <a:spLocks noGrp="1"/>
          </p:cNvSpPr>
          <p:nvPr>
            <p:ph type="sldNum" sz="quarter" idx="5"/>
          </p:nvPr>
        </p:nvSpPr>
        <p:spPr/>
        <p:txBody>
          <a:bodyPr/>
          <a:lstStyle/>
          <a:p>
            <a:fld id="{3FE18095-4327-E84E-91BA-C207FF796C00}" type="slidenum">
              <a:rPr lang="en-GB" smtClean="0"/>
              <a:t>49</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nf-co.re</a:t>
            </a:r>
            <a:r>
              <a:rPr lang="en-GB"/>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50</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51</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20699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42971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Phred</a:t>
            </a:r>
            <a:r>
              <a:rPr lang="en-GB"/>
              <a:t> Score: http://</a:t>
            </a:r>
            <a:r>
              <a:rPr lang="en-GB" err="1"/>
              <a:t>maq.sourceforge.net</a:t>
            </a:r>
            <a:r>
              <a:rPr lang="en-GB"/>
              <a:t>/</a:t>
            </a:r>
            <a:r>
              <a:rPr lang="en-GB" err="1"/>
              <a:t>qual.shtml</a:t>
            </a:r>
            <a:endParaRPr lang="en-GB"/>
          </a:p>
          <a:p>
            <a:r>
              <a:rPr lang="en-GB" err="1"/>
              <a:t>TrimGalore</a:t>
            </a:r>
            <a:r>
              <a:rPr lang="en-GB"/>
              <a:t>: https://</a:t>
            </a:r>
            <a:r>
              <a:rPr lang="en-GB" err="1"/>
              <a:t>www.bioinformatics.babraham.ac.uk</a:t>
            </a:r>
            <a:r>
              <a:rPr lang="en-GB"/>
              <a:t>/projects/</a:t>
            </a:r>
            <a:r>
              <a:rPr lang="en-GB" err="1"/>
              <a:t>trim_galore</a:t>
            </a:r>
            <a:r>
              <a:rPr lang="en-GB"/>
              <a:t>/</a:t>
            </a:r>
          </a:p>
          <a:p>
            <a:r>
              <a:rPr lang="en-GB" err="1"/>
              <a:t>Phred</a:t>
            </a:r>
            <a:r>
              <a:rPr lang="en-GB"/>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47798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1/3/2023</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1/3/2023</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1/3/2023</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1/3/2023</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1/3/2023</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1/3/2023</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1/3/2023</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1/3/2023</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1/3/2023</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1/3/2023</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1/3/2023</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1/3/2023</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tiff"/><Relationship Id="rId4" Type="http://schemas.openxmlformats.org/officeDocument/2006/relationships/image" Target="../media/image33.tiff"/></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tiff"/><Relationship Id="rId4"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err="1">
                <a:solidFill>
                  <a:srgbClr val="FFFFFF"/>
                </a:solidFill>
              </a:rPr>
              <a:t>Center</a:t>
            </a:r>
            <a:r>
              <a:rPr lang="en-GB">
                <a:solidFill>
                  <a:srgbClr val="FFFFFF"/>
                </a:solidFill>
              </a:rPr>
              <a:t> for Health Data Science</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Why you might read into the adapter</a:t>
            </a:r>
            <a:endParaRPr lang="en-US">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Where does this input DNA come from?</a:t>
            </a:r>
            <a:endParaRPr lang="en-US">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RNAseq</a:t>
            </a:r>
            <a:r>
              <a:rPr lang="en-US"/>
              <a:t> library prep</a:t>
            </a:r>
            <a:endParaRPr lang="en-US">
              <a:cs typeface="Calibri"/>
            </a:endParaRPr>
          </a:p>
        </p:txBody>
      </p:sp>
    </p:spTree>
    <p:extLst>
      <p:ext uri="{BB962C8B-B14F-4D97-AF65-F5344CB8AC3E}">
        <p14:creationId xmlns:p14="http://schemas.microsoft.com/office/powerpoint/2010/main" val="187587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28358" cy="800219"/>
          </a:xfrm>
          <a:prstGeom prst="rect">
            <a:avLst/>
          </a:prstGeom>
          <a:noFill/>
        </p:spPr>
        <p:txBody>
          <a:bodyPr wrap="none" lIns="91440" tIns="45720" rIns="91440" bIns="45720" rtlCol="0" anchor="t">
            <a:spAutoFit/>
          </a:bodyPr>
          <a:lstStyle/>
          <a:p>
            <a:r>
              <a:rPr lang="en-GB" sz="2800">
                <a:solidFill>
                  <a:schemeClr val="bg2"/>
                </a:solidFill>
                <a:cs typeface="Calibri"/>
              </a:rPr>
              <a:t>Sequencer</a:t>
            </a:r>
          </a:p>
          <a:p>
            <a:r>
              <a:rPr lang="en-GB">
                <a:solidFill>
                  <a:schemeClr val="bg2"/>
                </a:solidFill>
                <a:cs typeface="Calibri"/>
              </a:rPr>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8" name="Rectangle 17">
            <a:extLst>
              <a:ext uri="{FF2B5EF4-FFF2-40B4-BE49-F238E27FC236}">
                <a16:creationId xmlns:a16="http://schemas.microsoft.com/office/drawing/2014/main" id="{F9C4636B-6123-AB41-82C4-929F87B86AEC}"/>
              </a:ext>
            </a:extLst>
          </p:cNvPr>
          <p:cNvSpPr/>
          <p:nvPr/>
        </p:nvSpPr>
        <p:spPr>
          <a:xfrm>
            <a:off x="5163640" y="2802171"/>
            <a:ext cx="3862855" cy="1323439"/>
          </a:xfrm>
          <a:prstGeom prst="rect">
            <a:avLst/>
          </a:prstGeom>
        </p:spPr>
        <p:txBody>
          <a:bodyPr wrap="square">
            <a:spAutoFit/>
          </a:bodyPr>
          <a:lstStyle/>
          <a:p>
            <a:r>
              <a:rPr lang="da-DK" sz="2000" b="1">
                <a:latin typeface="Andale Mono" panose="020B0509000000000004" pitchFamily="49" charset="0"/>
              </a:rPr>
              <a:t>@READ_ID</a:t>
            </a:r>
          </a:p>
          <a:p>
            <a:r>
              <a:rPr lang="da-DK" sz="2000" b="1">
                <a:latin typeface="Andale Mono" panose="020B0509000000000004" pitchFamily="49" charset="0"/>
              </a:rPr>
              <a:t>CCNGGNNNNTANNNCAAANAAN</a:t>
            </a:r>
          </a:p>
          <a:p>
            <a:r>
              <a:rPr lang="da-DK" sz="2000" b="1">
                <a:latin typeface="Andale Mono" panose="020B0509000000000004" pitchFamily="49" charset="0"/>
              </a:rPr>
              <a:t>+</a:t>
            </a:r>
          </a:p>
          <a:p>
            <a:r>
              <a:rPr lang="da-DK" sz="2000" b="1">
                <a:latin typeface="Andale Mono" panose="020B0509000000000004" pitchFamily="49" charset="0"/>
              </a:rPr>
              <a:t>AA#AA####EE###EEEE#EE#</a:t>
            </a:r>
            <a:endParaRPr lang="da-DK" sz="2000" b="1">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a:t>.</a:t>
            </a:r>
            <a:r>
              <a:rPr lang="da-DK" sz="3600" b="1" err="1"/>
              <a:t>bcl</a:t>
            </a:r>
            <a:endParaRPr lang="da-DK" sz="3600" b="1"/>
          </a:p>
        </p:txBody>
      </p:sp>
      <p:sp>
        <p:nvSpPr>
          <p:cNvPr id="51" name="TextBox 50">
            <a:extLst>
              <a:ext uri="{FF2B5EF4-FFF2-40B4-BE49-F238E27FC236}">
                <a16:creationId xmlns:a16="http://schemas.microsoft.com/office/drawing/2014/main" id="{7E4322E2-D3F3-A341-AEAF-253F1EC6A057}"/>
              </a:ext>
            </a:extLst>
          </p:cNvPr>
          <p:cNvSpPr txBox="1"/>
          <p:nvPr/>
        </p:nvSpPr>
        <p:spPr>
          <a:xfrm>
            <a:off x="5421217" y="2081686"/>
            <a:ext cx="1247842" cy="646331"/>
          </a:xfrm>
          <a:prstGeom prst="rect">
            <a:avLst/>
          </a:prstGeom>
          <a:noFill/>
        </p:spPr>
        <p:txBody>
          <a:bodyPr wrap="none" rtlCol="0">
            <a:spAutoFit/>
          </a:bodyPr>
          <a:lstStyle/>
          <a:p>
            <a:r>
              <a:rPr lang="da-DK" sz="3600" b="1"/>
              <a:t>.</a:t>
            </a:r>
            <a:r>
              <a:rPr lang="da-DK" sz="3600" b="1" err="1"/>
              <a:t>fastq</a:t>
            </a:r>
            <a:endParaRPr lang="da-DK" sz="3600" b="1"/>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20" name="Arrow: Curved Down 19">
            <a:extLst>
              <a:ext uri="{FF2B5EF4-FFF2-40B4-BE49-F238E27FC236}">
                <a16:creationId xmlns:a16="http://schemas.microsoft.com/office/drawing/2014/main" id="{2184A7D5-282E-0A9D-08FB-5126171E5998}"/>
              </a:ext>
            </a:extLst>
          </p:cNvPr>
          <p:cNvSpPr/>
          <p:nvPr/>
        </p:nvSpPr>
        <p:spPr>
          <a:xfrm>
            <a:off x="4421746" y="1566929"/>
            <a:ext cx="1212760" cy="4722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B1ADA0E-EC41-E70C-13AF-9C2A87D5F18A}"/>
              </a:ext>
            </a:extLst>
          </p:cNvPr>
          <p:cNvSpPr txBox="1"/>
          <p:nvPr/>
        </p:nvSpPr>
        <p:spPr>
          <a:xfrm>
            <a:off x="508346" y="5362102"/>
            <a:ext cx="1622175" cy="892552"/>
          </a:xfrm>
          <a:prstGeom prst="rect">
            <a:avLst/>
          </a:prstGeom>
          <a:noFill/>
        </p:spPr>
        <p:txBody>
          <a:bodyPr wrap="none" rtlCol="0">
            <a:spAutoFit/>
          </a:bodyPr>
          <a:lstStyle/>
          <a:p>
            <a:r>
              <a:rPr lang="en-GB" sz="2800" b="1"/>
              <a:t>CONVERT</a:t>
            </a:r>
          </a:p>
          <a:p>
            <a:r>
              <a:rPr lang="en-GB" sz="2400" b="1"/>
              <a:t>to text files</a:t>
            </a:r>
          </a:p>
        </p:txBody>
      </p:sp>
    </p:spTree>
    <p:extLst>
      <p:ext uri="{BB962C8B-B14F-4D97-AF65-F5344CB8AC3E}">
        <p14:creationId xmlns:p14="http://schemas.microsoft.com/office/powerpoint/2010/main" val="402095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012C-C5AD-A62B-F144-3184CFE2E0DD}"/>
              </a:ext>
            </a:extLst>
          </p:cNvPr>
          <p:cNvSpPr>
            <a:spLocks noGrp="1"/>
          </p:cNvSpPr>
          <p:nvPr>
            <p:ph type="title"/>
          </p:nvPr>
        </p:nvSpPr>
        <p:spPr/>
        <p:txBody>
          <a:bodyPr>
            <a:normAutofit fontScale="90000"/>
          </a:bodyPr>
          <a:lstStyle/>
          <a:p>
            <a:r>
              <a:rPr lang="en-US">
                <a:cs typeface="Calibri Light"/>
              </a:rPr>
              <a:t>A slide about how to get </a:t>
            </a:r>
            <a:r>
              <a:rPr lang="en-US" err="1">
                <a:cs typeface="Calibri Light"/>
              </a:rPr>
              <a:t>fastq</a:t>
            </a:r>
            <a:r>
              <a:rPr lang="en-US">
                <a:cs typeface="Calibri Light"/>
              </a:rPr>
              <a:t> files from </a:t>
            </a:r>
            <a:r>
              <a:rPr lang="en-US" err="1">
                <a:cs typeface="Calibri Light"/>
              </a:rPr>
              <a:t>bcl</a:t>
            </a:r>
            <a:r>
              <a:rPr lang="en-US">
                <a:cs typeface="Calibri Light"/>
              </a:rPr>
              <a:t> files? I thought that happens automatically in base space</a:t>
            </a:r>
            <a:endParaRPr lang="en-US"/>
          </a:p>
        </p:txBody>
      </p:sp>
      <p:sp>
        <p:nvSpPr>
          <p:cNvPr id="3" name="Content Placeholder 2">
            <a:extLst>
              <a:ext uri="{FF2B5EF4-FFF2-40B4-BE49-F238E27FC236}">
                <a16:creationId xmlns:a16="http://schemas.microsoft.com/office/drawing/2014/main" id="{71030989-0BD1-D732-844C-EF410196A9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166BD4-80A9-A2A1-32BD-7810DFFE5C52}"/>
              </a:ext>
            </a:extLst>
          </p:cNvPr>
          <p:cNvSpPr>
            <a:spLocks noGrp="1"/>
          </p:cNvSpPr>
          <p:nvPr>
            <p:ph type="sldNum" sz="quarter" idx="12"/>
          </p:nvPr>
        </p:nvSpPr>
        <p:spPr/>
        <p:txBody>
          <a:bodyPr/>
          <a:lstStyle/>
          <a:p>
            <a:fld id="{488F6B55-2FBF-E645-B561-8271EEC5CE3D}" type="slidenum">
              <a:rPr lang="en-GB" smtClean="0"/>
              <a:t>14</a:t>
            </a:fld>
            <a:endParaRPr lang="en-GB"/>
          </a:p>
        </p:txBody>
      </p:sp>
    </p:spTree>
    <p:extLst>
      <p:ext uri="{BB962C8B-B14F-4D97-AF65-F5344CB8AC3E}">
        <p14:creationId xmlns:p14="http://schemas.microsoft.com/office/powerpoint/2010/main" val="235526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a:t>Contains</a:t>
            </a:r>
          </a:p>
          <a:p>
            <a:pPr lvl="1"/>
            <a:r>
              <a:rPr lang="en-GB">
                <a:solidFill>
                  <a:schemeClr val="accent1"/>
                </a:solidFill>
              </a:rPr>
              <a:t>ID of the read</a:t>
            </a:r>
            <a:r>
              <a:rPr lang="en-GB"/>
              <a:t>. ID and description depends on technology</a:t>
            </a:r>
            <a:endParaRPr lang="en-GB">
              <a:solidFill>
                <a:schemeClr val="accent1"/>
              </a:solidFill>
            </a:endParaRPr>
          </a:p>
          <a:p>
            <a:pPr lvl="1"/>
            <a:r>
              <a:rPr lang="en-GB">
                <a:solidFill>
                  <a:schemeClr val="accent6"/>
                </a:solidFill>
              </a:rPr>
              <a:t>Sequence</a:t>
            </a:r>
          </a:p>
          <a:p>
            <a:pPr lvl="1"/>
            <a:r>
              <a:rPr lang="en-GB">
                <a:solidFill>
                  <a:schemeClr val="accent2"/>
                </a:solidFill>
              </a:rPr>
              <a:t>Quality of each nucleotide (</a:t>
            </a:r>
            <a:r>
              <a:rPr lang="en-GB" err="1">
                <a:solidFill>
                  <a:schemeClr val="accent2"/>
                </a:solidFill>
              </a:rPr>
              <a:t>Phred</a:t>
            </a:r>
            <a:r>
              <a:rPr lang="en-GB">
                <a:solidFill>
                  <a:schemeClr val="accent2"/>
                </a:solidFill>
              </a:rPr>
              <a:t> score/quality)</a:t>
            </a:r>
          </a:p>
          <a:p>
            <a:r>
              <a:rPr lang="en-GB" sz="2400"/>
              <a:t>We can use </a:t>
            </a:r>
            <a:r>
              <a:rPr lang="en-GB" sz="2400" err="1"/>
              <a:t>Phred</a:t>
            </a:r>
            <a:r>
              <a:rPr lang="en-GB" sz="240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Fastq</a:t>
            </a:r>
            <a:r>
              <a:rPr lang="en-GB" sz="4400" b="1"/>
              <a:t>.</a:t>
            </a:r>
            <a:r>
              <a:rPr lang="en-GB" sz="4400"/>
              <a:t> Raw read file format</a:t>
            </a:r>
            <a:r>
              <a:rPr lang="en-GB" sz="4400" b="1"/>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15</a:t>
            </a:fld>
            <a:endParaRPr lang="en-GB"/>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
        <p:nvSpPr>
          <p:cNvPr id="10" name="TextBox 9">
            <a:extLst>
              <a:ext uri="{FF2B5EF4-FFF2-40B4-BE49-F238E27FC236}">
                <a16:creationId xmlns:a16="http://schemas.microsoft.com/office/drawing/2014/main" id="{13BF60FF-1738-A3CD-FAE0-1BB5B75F27FE}"/>
              </a:ext>
            </a:extLst>
          </p:cNvPr>
          <p:cNvSpPr txBox="1"/>
          <p:nvPr/>
        </p:nvSpPr>
        <p:spPr>
          <a:xfrm>
            <a:off x="7939070" y="1246825"/>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 = probability of wrong call</a:t>
            </a:r>
            <a:endParaRPr lang="en-US">
              <a:cs typeface="Calibri"/>
            </a:endParaRP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6BDBF-7D5E-D2D3-A145-78A0592D2BD0}"/>
              </a:ext>
            </a:extLst>
          </p:cNvPr>
          <p:cNvSpPr>
            <a:spLocks noGrp="1"/>
          </p:cNvSpPr>
          <p:nvPr>
            <p:ph type="sldNum" sz="quarter" idx="12"/>
          </p:nvPr>
        </p:nvSpPr>
        <p:spPr/>
        <p:txBody>
          <a:bodyPr/>
          <a:lstStyle/>
          <a:p>
            <a:fld id="{488F6B55-2FBF-E645-B561-8271EEC5CE3D}" type="slidenum">
              <a:rPr lang="en-GB" smtClean="0"/>
              <a:t>16</a:t>
            </a:fld>
            <a:endParaRPr lang="en-GB"/>
          </a:p>
        </p:txBody>
      </p:sp>
      <p:sp>
        <p:nvSpPr>
          <p:cNvPr id="8" name="Rounded Rectangle 4">
            <a:extLst>
              <a:ext uri="{FF2B5EF4-FFF2-40B4-BE49-F238E27FC236}">
                <a16:creationId xmlns:a16="http://schemas.microsoft.com/office/drawing/2014/main" id="{A628F475-3C04-A8D7-5664-6CE7FE93572A}"/>
              </a:ext>
            </a:extLst>
          </p:cNvPr>
          <p:cNvSpPr/>
          <p:nvPr/>
        </p:nvSpPr>
        <p:spPr>
          <a:xfrm>
            <a:off x="838200" y="528337"/>
            <a:ext cx="41999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4400" b="1"/>
              <a:t>Base Call Quality</a:t>
            </a:r>
            <a:endParaRPr lang="en-GB" sz="4400" b="1">
              <a:cs typeface="Calibri"/>
            </a:endParaRPr>
          </a:p>
        </p:txBody>
      </p:sp>
      <p:pic>
        <p:nvPicPr>
          <p:cNvPr id="10" name="Picture 7" descr="Chart, scatter chart&#10;&#10;Description automatically generated">
            <a:extLst>
              <a:ext uri="{FF2B5EF4-FFF2-40B4-BE49-F238E27FC236}">
                <a16:creationId xmlns:a16="http://schemas.microsoft.com/office/drawing/2014/main" id="{E5233647-6C7C-8716-C347-BCF8E7E84C27}"/>
              </a:ext>
            </a:extLst>
          </p:cNvPr>
          <p:cNvPicPr>
            <a:picLocks noChangeAspect="1"/>
          </p:cNvPicPr>
          <p:nvPr/>
        </p:nvPicPr>
        <p:blipFill rotWithShape="1">
          <a:blip r:embed="rId2"/>
          <a:srcRect l="28101" r="49000"/>
          <a:stretch/>
        </p:blipFill>
        <p:spPr>
          <a:xfrm>
            <a:off x="990600" y="1794462"/>
            <a:ext cx="1745417" cy="4127264"/>
          </a:xfrm>
          <a:prstGeom prst="rect">
            <a:avLst/>
          </a:prstGeom>
        </p:spPr>
      </p:pic>
      <p:pic>
        <p:nvPicPr>
          <p:cNvPr id="12" name="Picture 7" descr="Chart, scatter chart&#10;&#10;Description automatically generated">
            <a:extLst>
              <a:ext uri="{FF2B5EF4-FFF2-40B4-BE49-F238E27FC236}">
                <a16:creationId xmlns:a16="http://schemas.microsoft.com/office/drawing/2014/main" id="{52AAF8BF-3DD2-BFB4-E36B-9E7381FD9A8D}"/>
              </a:ext>
            </a:extLst>
          </p:cNvPr>
          <p:cNvPicPr>
            <a:picLocks noChangeAspect="1"/>
          </p:cNvPicPr>
          <p:nvPr/>
        </p:nvPicPr>
        <p:blipFill rotWithShape="1">
          <a:blip r:embed="rId2"/>
          <a:srcRect l="81857"/>
          <a:stretch/>
        </p:blipFill>
        <p:spPr>
          <a:xfrm>
            <a:off x="2735505" y="1794462"/>
            <a:ext cx="1382889" cy="4127264"/>
          </a:xfrm>
          <a:prstGeom prst="rect">
            <a:avLst/>
          </a:prstGeom>
        </p:spPr>
      </p:pic>
      <p:sp>
        <p:nvSpPr>
          <p:cNvPr id="14" name="TextBox 13">
            <a:extLst>
              <a:ext uri="{FF2B5EF4-FFF2-40B4-BE49-F238E27FC236}">
                <a16:creationId xmlns:a16="http://schemas.microsoft.com/office/drawing/2014/main" id="{51CC0CC8-5225-F708-9911-B25D38BB042D}"/>
              </a:ext>
            </a:extLst>
          </p:cNvPr>
          <p:cNvSpPr txBox="1"/>
          <p:nvPr/>
        </p:nvSpPr>
        <p:spPr>
          <a:xfrm>
            <a:off x="5228527" y="1845540"/>
            <a:ext cx="580049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Seq by synthesis reads one base at a time</a:t>
            </a:r>
            <a:br>
              <a:rPr lang="en-US" sz="2400">
                <a:cs typeface="Calibri"/>
              </a:rPr>
            </a:br>
            <a:endParaRPr lang="en-US" sz="2400"/>
          </a:p>
          <a:p>
            <a:pPr marL="285750" indent="-285750">
              <a:buFont typeface="Arial"/>
              <a:buChar char="•"/>
            </a:pPr>
            <a:r>
              <a:rPr lang="en-US" sz="2400"/>
              <a:t>Each of these bases has a probability of being wrongly called, i.e. the true base in the input DNA is not the one we get reported</a:t>
            </a:r>
            <a:br>
              <a:rPr lang="en-US" sz="2400"/>
            </a:br>
            <a:endParaRPr lang="en-US"/>
          </a:p>
          <a:p>
            <a:pPr marL="285750" indent="-285750">
              <a:buFont typeface="Arial"/>
              <a:buChar char="•"/>
            </a:pPr>
            <a:r>
              <a:rPr lang="en-US" sz="2400">
                <a:cs typeface="Calibri"/>
              </a:rPr>
              <a:t>We want to omit bases with a high probability of being wrong (more in next session)</a:t>
            </a:r>
            <a:br>
              <a:rPr lang="en-US" sz="2400">
                <a:cs typeface="Calibri"/>
              </a:rPr>
            </a:br>
            <a:endParaRPr lang="en-US" sz="2400">
              <a:cs typeface="Calibri"/>
            </a:endParaRPr>
          </a:p>
          <a:p>
            <a:pPr marL="285750" indent="-285750">
              <a:buFont typeface="Arial"/>
              <a:buChar char="•"/>
            </a:pPr>
            <a:r>
              <a:rPr lang="en-US" sz="2400">
                <a:cs typeface="Calibri"/>
              </a:rPr>
              <a:t>Quality often decays along the read</a:t>
            </a:r>
          </a:p>
        </p:txBody>
      </p:sp>
    </p:spTree>
    <p:extLst>
      <p:ext uri="{BB962C8B-B14F-4D97-AF65-F5344CB8AC3E}">
        <p14:creationId xmlns:p14="http://schemas.microsoft.com/office/powerpoint/2010/main" val="42796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3BF3A65-E3B5-E54B-9CE0-6C94C6170F43}"/>
              </a:ext>
            </a:extLst>
          </p:cNvPr>
          <p:cNvSpPr/>
          <p:nvPr/>
        </p:nvSpPr>
        <p:spPr>
          <a:xfrm>
            <a:off x="7348149" y="1934431"/>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a:t>TRIM</a:t>
            </a:r>
          </a:p>
          <a:p>
            <a:r>
              <a:rPr lang="en-GB" sz="2400" b="1"/>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279305"/>
            <a:ext cx="1930639" cy="1384995"/>
          </a:xfrm>
          <a:prstGeom prst="rect">
            <a:avLst/>
          </a:prstGeom>
          <a:noFill/>
        </p:spPr>
        <p:txBody>
          <a:bodyPr wrap="square" rtlCol="0">
            <a:spAutoFit/>
          </a:bodyPr>
          <a:lstStyle/>
          <a:p>
            <a:r>
              <a:rPr lang="en-GB" sz="2800" b="1"/>
              <a:t>cleaned </a:t>
            </a:r>
          </a:p>
          <a:p>
            <a:r>
              <a:rPr lang="en-GB" sz="2800" b="1"/>
              <a:t>trimmed </a:t>
            </a:r>
          </a:p>
          <a:p>
            <a:r>
              <a:rPr lang="en-GB" sz="2800" b="1"/>
              <a:t>reads</a:t>
            </a:r>
          </a:p>
        </p:txBody>
      </p:sp>
      <p:grpSp>
        <p:nvGrpSpPr>
          <p:cNvPr id="17" name="Group 16">
            <a:extLst>
              <a:ext uri="{FF2B5EF4-FFF2-40B4-BE49-F238E27FC236}">
                <a16:creationId xmlns:a16="http://schemas.microsoft.com/office/drawing/2014/main" id="{4E8A5405-9FD4-FE01-2B2C-3244D8F582D0}"/>
              </a:ext>
            </a:extLst>
          </p:cNvPr>
          <p:cNvGrpSpPr/>
          <p:nvPr/>
        </p:nvGrpSpPr>
        <p:grpSpPr>
          <a:xfrm>
            <a:off x="7348149" y="1934431"/>
            <a:ext cx="1666305" cy="1258135"/>
            <a:chOff x="7358881" y="1655389"/>
            <a:chExt cx="1666305" cy="1258135"/>
          </a:xfrm>
        </p:grpSpPr>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grpSp>
      <p:grpSp>
        <p:nvGrpSpPr>
          <p:cNvPr id="10" name="Group 9">
            <a:extLst>
              <a:ext uri="{FF2B5EF4-FFF2-40B4-BE49-F238E27FC236}">
                <a16:creationId xmlns:a16="http://schemas.microsoft.com/office/drawing/2014/main" id="{9A2EEE58-6E7B-1F9A-AF8F-0AC79970AB53}"/>
              </a:ext>
            </a:extLst>
          </p:cNvPr>
          <p:cNvGrpSpPr/>
          <p:nvPr/>
        </p:nvGrpSpPr>
        <p:grpSpPr>
          <a:xfrm>
            <a:off x="2625329" y="1933439"/>
            <a:ext cx="1896365" cy="2768846"/>
            <a:chOff x="2560935" y="1654397"/>
            <a:chExt cx="1896365" cy="2768846"/>
          </a:xfrm>
        </p:grpSpPr>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a:t>”raw”</a:t>
              </a:r>
            </a:p>
            <a:p>
              <a:r>
                <a:rPr lang="en-GB" sz="2800" b="1"/>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0" name="TextBox 109">
            <a:extLst>
              <a:ext uri="{FF2B5EF4-FFF2-40B4-BE49-F238E27FC236}">
                <a16:creationId xmlns:a16="http://schemas.microsoft.com/office/drawing/2014/main" id="{B7AA0242-5EC6-A844-970D-6FF7D40E08EB}"/>
              </a:ext>
            </a:extLst>
          </p:cNvPr>
          <p:cNvSpPr txBox="1"/>
          <p:nvPr/>
        </p:nvSpPr>
        <p:spPr>
          <a:xfrm>
            <a:off x="4740804" y="1937867"/>
            <a:ext cx="2434449" cy="1938992"/>
          </a:xfrm>
          <a:prstGeom prst="rect">
            <a:avLst/>
          </a:prstGeom>
          <a:noFill/>
        </p:spPr>
        <p:txBody>
          <a:bodyPr wrap="none" rtlCol="0">
            <a:spAutoFit/>
          </a:bodyPr>
          <a:lstStyle/>
          <a:p>
            <a:r>
              <a:rPr lang="en-GB" sz="2400" b="1"/>
              <a:t>Remove:</a:t>
            </a:r>
          </a:p>
          <a:p>
            <a:r>
              <a:rPr lang="en-GB" sz="2400" b="1"/>
              <a:t>Adapters</a:t>
            </a:r>
          </a:p>
          <a:p>
            <a:r>
              <a:rPr lang="en-GB" sz="2400" b="1"/>
              <a:t>Low quality reads</a:t>
            </a:r>
          </a:p>
          <a:p>
            <a:r>
              <a:rPr lang="en-GB" sz="2400" b="1"/>
              <a:t>Poly-A tails</a:t>
            </a:r>
          </a:p>
          <a:p>
            <a:endParaRPr lang="en-GB" sz="2400" b="1">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4">
            <a:extLst>
              <a:ext uri="{FF2B5EF4-FFF2-40B4-BE49-F238E27FC236}">
                <a16:creationId xmlns:a16="http://schemas.microsoft.com/office/drawing/2014/main" id="{7C38D84B-A842-9029-8FC5-9D8296796709}"/>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513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a:t>Simple way to do some QC checks on raw sequence data</a:t>
            </a:r>
          </a:p>
          <a:p>
            <a:pPr lvl="1"/>
            <a:r>
              <a:rPr lang="en-GB"/>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a:p>
        </p:txBody>
      </p:sp>
      <p:sp>
        <p:nvSpPr>
          <p:cNvPr id="8" name="Content Placeholder 2">
            <a:extLst>
              <a:ext uri="{FF2B5EF4-FFF2-40B4-BE49-F238E27FC236}">
                <a16:creationId xmlns:a16="http://schemas.microsoft.com/office/drawing/2014/main" id="{52A85AA7-F62B-D286-7E51-5BB512C10F35}"/>
              </a:ext>
            </a:extLst>
          </p:cNvPr>
          <p:cNvSpPr>
            <a:spLocks noGrp="1"/>
          </p:cNvSpPr>
          <p:nvPr>
            <p:ph idx="1"/>
          </p:nvPr>
        </p:nvSpPr>
        <p:spPr>
          <a:xfrm>
            <a:off x="723190" y="2048250"/>
            <a:ext cx="4462363" cy="3445822"/>
          </a:xfrm>
        </p:spPr>
        <p:txBody>
          <a:bodyPr vert="horz" lIns="91440" tIns="45720" rIns="91440" bIns="45720" rtlCol="0" anchor="t">
            <a:noAutofit/>
          </a:bodyPr>
          <a:lstStyle/>
          <a:p>
            <a:r>
              <a:rPr lang="en-GB" sz="2400" dirty="0">
                <a:cs typeface="Calibri"/>
              </a:rPr>
              <a:t>A lot of modules!</a:t>
            </a:r>
            <a:endParaRPr lang="en-US" dirty="0">
              <a:cs typeface="Calibri"/>
            </a:endParaRPr>
          </a:p>
          <a:p>
            <a:r>
              <a:rPr lang="en-GB" sz="2400" dirty="0">
                <a:cs typeface="Calibri"/>
              </a:rPr>
              <a:t>Failed modules are not always a problem, it depends on what you have sequenced and your protocol</a:t>
            </a:r>
            <a:endParaRPr lang="en-US">
              <a:cs typeface="Calibri"/>
            </a:endParaRPr>
          </a:p>
          <a:p>
            <a:r>
              <a:rPr lang="en-GB" sz="2400" dirty="0">
                <a:cs typeface="Calibri"/>
              </a:rPr>
              <a:t>Documentation has info on </a:t>
            </a:r>
          </a:p>
          <a:p>
            <a:pPr lvl="1"/>
            <a:r>
              <a:rPr lang="en-GB" sz="2000" dirty="0">
                <a:cs typeface="Calibri"/>
              </a:rPr>
              <a:t>what each module checks</a:t>
            </a:r>
          </a:p>
          <a:p>
            <a:pPr lvl="1"/>
            <a:r>
              <a:rPr lang="en-GB" sz="2000" dirty="0">
                <a:cs typeface="Calibri"/>
              </a:rPr>
              <a:t>what will cause it to fail</a:t>
            </a:r>
          </a:p>
          <a:p>
            <a:pPr lvl="1"/>
            <a:r>
              <a:rPr lang="en-GB" sz="2000" dirty="0">
                <a:cs typeface="Calibri"/>
              </a:rPr>
              <a:t>common explanations for fails </a:t>
            </a:r>
          </a:p>
        </p:txBody>
      </p:sp>
      <p:pic>
        <p:nvPicPr>
          <p:cNvPr id="9" name="Picture 9">
            <a:extLst>
              <a:ext uri="{FF2B5EF4-FFF2-40B4-BE49-F238E27FC236}">
                <a16:creationId xmlns:a16="http://schemas.microsoft.com/office/drawing/2014/main" id="{9AB5D655-586E-3CDD-3044-C533CF3B64FD}"/>
              </a:ext>
            </a:extLst>
          </p:cNvPr>
          <p:cNvPicPr>
            <a:picLocks noChangeAspect="1"/>
          </p:cNvPicPr>
          <p:nvPr/>
        </p:nvPicPr>
        <p:blipFill>
          <a:blip r:embed="rId3"/>
          <a:stretch>
            <a:fillRect/>
          </a:stretch>
        </p:blipFill>
        <p:spPr>
          <a:xfrm>
            <a:off x="7894220" y="1816925"/>
            <a:ext cx="2875612" cy="4728358"/>
          </a:xfrm>
          <a:prstGeom prst="rect">
            <a:avLst/>
          </a:prstGeom>
        </p:spPr>
      </p:pic>
      <p:pic>
        <p:nvPicPr>
          <p:cNvPr id="10" name="Picture 10">
            <a:extLst>
              <a:ext uri="{FF2B5EF4-FFF2-40B4-BE49-F238E27FC236}">
                <a16:creationId xmlns:a16="http://schemas.microsoft.com/office/drawing/2014/main" id="{7AE3D78F-0EE5-4313-32D9-4B4B604CCA0D}"/>
              </a:ext>
            </a:extLst>
          </p:cNvPr>
          <p:cNvPicPr>
            <a:picLocks noChangeAspect="1"/>
          </p:cNvPicPr>
          <p:nvPr/>
        </p:nvPicPr>
        <p:blipFill>
          <a:blip r:embed="rId4"/>
          <a:stretch>
            <a:fillRect/>
          </a:stretch>
        </p:blipFill>
        <p:spPr>
          <a:xfrm>
            <a:off x="835231" y="6013225"/>
            <a:ext cx="2743200" cy="294198"/>
          </a:xfrm>
          <a:prstGeom prst="rect">
            <a:avLst/>
          </a:prstGeom>
        </p:spPr>
      </p:pic>
      <p:cxnSp>
        <p:nvCxnSpPr>
          <p:cNvPr id="12" name="Straight Connector 11">
            <a:extLst>
              <a:ext uri="{FF2B5EF4-FFF2-40B4-BE49-F238E27FC236}">
                <a16:creationId xmlns:a16="http://schemas.microsoft.com/office/drawing/2014/main" id="{8BBFAF90-AF67-BA38-D9D7-3BC7CD0A62CC}"/>
              </a:ext>
            </a:extLst>
          </p:cNvPr>
          <p:cNvCxnSpPr>
            <a:cxnSpLocks/>
          </p:cNvCxnSpPr>
          <p:nvPr/>
        </p:nvCxnSpPr>
        <p:spPr>
          <a:xfrm flipH="1">
            <a:off x="2116957" y="5739743"/>
            <a:ext cx="320228" cy="241583"/>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E9424-903A-897F-10DB-A7AD116D4556}"/>
              </a:ext>
            </a:extLst>
          </p:cNvPr>
          <p:cNvSpPr txBox="1"/>
          <p:nvPr/>
        </p:nvSpPr>
        <p:spPr>
          <a:xfrm>
            <a:off x="1926797" y="5571883"/>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Click this</a:t>
            </a:r>
          </a:p>
        </p:txBody>
      </p:sp>
    </p:spTree>
    <p:extLst>
      <p:ext uri="{BB962C8B-B14F-4D97-AF65-F5344CB8AC3E}">
        <p14:creationId xmlns:p14="http://schemas.microsoft.com/office/powerpoint/2010/main" val="20835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214220" y="4671947"/>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Read</a:t>
            </a:r>
            <a:r>
              <a:rPr lang="en-GB" sz="2400" b="1"/>
              <a:t> </a:t>
            </a:r>
            <a:r>
              <a:rPr lang="en-GB" sz="2800" b="1"/>
              <a:t>alignment</a:t>
            </a:r>
            <a:endParaRPr lang="en-GB" sz="2400" b="1"/>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835739" y="3426962"/>
            <a:ext cx="5500873" cy="30957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70330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214220" y="3676573"/>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678054"/>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9391337" y="4740338"/>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8314436" y="3685788"/>
            <a:ext cx="677259" cy="2903976"/>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Rounded Rectangle 6">
            <a:extLst>
              <a:ext uri="{FF2B5EF4-FFF2-40B4-BE49-F238E27FC236}">
                <a16:creationId xmlns:a16="http://schemas.microsoft.com/office/drawing/2014/main" id="{E2E3F594-35DE-9DE4-824B-7F1884046D55}"/>
              </a:ext>
            </a:extLst>
          </p:cNvPr>
          <p:cNvSpPr/>
          <p:nvPr/>
        </p:nvSpPr>
        <p:spPr>
          <a:xfrm>
            <a:off x="4214725" y="1690687"/>
            <a:ext cx="3221647" cy="67156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a:t>Workflow overview</a:t>
            </a:r>
          </a:p>
        </p:txBody>
      </p:sp>
      <p:sp>
        <p:nvSpPr>
          <p:cNvPr id="9" name="Rounded Rectangle 6">
            <a:extLst>
              <a:ext uri="{FF2B5EF4-FFF2-40B4-BE49-F238E27FC236}">
                <a16:creationId xmlns:a16="http://schemas.microsoft.com/office/drawing/2014/main" id="{6581CA41-BA92-3D80-3C92-BDAB0369A355}"/>
              </a:ext>
            </a:extLst>
          </p:cNvPr>
          <p:cNvSpPr/>
          <p:nvPr/>
        </p:nvSpPr>
        <p:spPr>
          <a:xfrm>
            <a:off x="4214725" y="2688800"/>
            <a:ext cx="5250070" cy="66083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a:t>Library prep and </a:t>
            </a:r>
            <a:r>
              <a:rPr lang="en-GB" sz="2800" b="1" err="1"/>
              <a:t>seq</a:t>
            </a:r>
            <a:r>
              <a:rPr lang="en-GB" sz="2800" b="1"/>
              <a:t> technology</a:t>
            </a:r>
            <a:endParaRPr lang="en-US" err="1"/>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20</a:t>
            </a:fld>
            <a:endParaRPr lang="en-GB"/>
          </a:p>
        </p:txBody>
      </p:sp>
      <p:sp>
        <p:nvSpPr>
          <p:cNvPr id="12" name="Content Placeholder 2">
            <a:extLst>
              <a:ext uri="{FF2B5EF4-FFF2-40B4-BE49-F238E27FC236}">
                <a16:creationId xmlns:a16="http://schemas.microsoft.com/office/drawing/2014/main" id="{B7E46781-43C8-609A-50E2-F3217BDC0903}"/>
              </a:ext>
            </a:extLst>
          </p:cNvPr>
          <p:cNvSpPr txBox="1">
            <a:spLocks/>
          </p:cNvSpPr>
          <p:nvPr/>
        </p:nvSpPr>
        <p:spPr>
          <a:xfrm>
            <a:off x="960912" y="1789999"/>
            <a:ext cx="3212276" cy="29344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ea typeface="+mn-lt"/>
                <a:cs typeface="+mn-lt"/>
              </a:rPr>
              <a:t>Per tile sequence quality: </a:t>
            </a:r>
            <a:endParaRPr lang="en-US" sz="2400" dirty="0">
              <a:cs typeface="Calibri"/>
            </a:endParaRPr>
          </a:p>
          <a:p>
            <a:pPr marL="0" indent="0">
              <a:buNone/>
            </a:pPr>
            <a:r>
              <a:rPr lang="en-GB" sz="2400" dirty="0">
                <a:cs typeface="Calibri"/>
              </a:rPr>
              <a:t>Illumina </a:t>
            </a:r>
            <a:r>
              <a:rPr lang="en-GB" sz="2400" dirty="0" err="1">
                <a:cs typeface="Calibri"/>
              </a:rPr>
              <a:t>flowcells</a:t>
            </a:r>
            <a:r>
              <a:rPr lang="en-GB" sz="2400" dirty="0">
                <a:cs typeface="Calibri"/>
              </a:rPr>
              <a:t> are made up of tiles.</a:t>
            </a:r>
            <a:endParaRPr lang="en-US" sz="2400" dirty="0">
              <a:cs typeface="Calibri"/>
            </a:endParaRPr>
          </a:p>
          <a:p>
            <a:pPr marL="0" indent="0">
              <a:buNone/>
            </a:pPr>
            <a:r>
              <a:rPr lang="en-GB" sz="2400" dirty="0">
                <a:cs typeface="Calibri"/>
              </a:rPr>
              <a:t>Bad quality over several positions indicates a problem with the tile. </a:t>
            </a:r>
          </a:p>
        </p:txBody>
      </p:sp>
      <p:pic>
        <p:nvPicPr>
          <p:cNvPr id="3" name="Picture 3" descr="Diagram&#10;&#10;Description automatically generated">
            <a:extLst>
              <a:ext uri="{FF2B5EF4-FFF2-40B4-BE49-F238E27FC236}">
                <a16:creationId xmlns:a16="http://schemas.microsoft.com/office/drawing/2014/main" id="{7E780599-8CE6-CEE5-4AA3-C698236EB9F6}"/>
              </a:ext>
            </a:extLst>
          </p:cNvPr>
          <p:cNvPicPr>
            <a:picLocks noChangeAspect="1"/>
          </p:cNvPicPr>
          <p:nvPr/>
        </p:nvPicPr>
        <p:blipFill rotWithShape="1">
          <a:blip r:embed="rId3"/>
          <a:srcRect t="7539" r="-155" b="25499"/>
          <a:stretch/>
        </p:blipFill>
        <p:spPr>
          <a:xfrm>
            <a:off x="5407232" y="1849430"/>
            <a:ext cx="6414635" cy="2983547"/>
          </a:xfrm>
          <a:prstGeom prst="rect">
            <a:avLst/>
          </a:prstGeom>
        </p:spPr>
      </p:pic>
      <p:grpSp>
        <p:nvGrpSpPr>
          <p:cNvPr id="26" name="Group 25">
            <a:extLst>
              <a:ext uri="{FF2B5EF4-FFF2-40B4-BE49-F238E27FC236}">
                <a16:creationId xmlns:a16="http://schemas.microsoft.com/office/drawing/2014/main" id="{79196760-263C-C418-430E-C68F562AF018}"/>
              </a:ext>
            </a:extLst>
          </p:cNvPr>
          <p:cNvGrpSpPr/>
          <p:nvPr/>
        </p:nvGrpSpPr>
        <p:grpSpPr>
          <a:xfrm>
            <a:off x="6581672" y="4454180"/>
            <a:ext cx="1610161" cy="1580473"/>
            <a:chOff x="3078452" y="2269790"/>
            <a:chExt cx="1530993" cy="1530993"/>
          </a:xfrm>
        </p:grpSpPr>
        <p:sp>
          <p:nvSpPr>
            <p:cNvPr id="6" name="Rectangle 5">
              <a:extLst>
                <a:ext uri="{FF2B5EF4-FFF2-40B4-BE49-F238E27FC236}">
                  <a16:creationId xmlns:a16="http://schemas.microsoft.com/office/drawing/2014/main" id="{76191F41-5A91-9811-BF97-F1A1A2AF77CF}"/>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A32E2E29-A047-D1A6-F1AF-6C3A005E540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E277A11A-8E61-EC62-2B7A-3583E7A7E046}"/>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90655CF6-28AA-0FDF-72DD-EF82357988E2}"/>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9AE8344B-8601-BCA3-B0D4-5F90285BE177}"/>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2C07BB3D-4B59-BC49-7B6B-F695270B4597}"/>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C6DAB246-702B-DF95-8FFC-9EBE93CC54EE}"/>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4C3B2467-B9E4-9049-7D71-4133B48AF1A3}"/>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F981A5F0-5AEA-E8EE-AEE5-6650D06F5609}"/>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650FCEBF-F3A9-5294-890F-39AC6C6D55AC}"/>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510B6CCD-7CA4-2E3E-434C-B4E2D8A9E832}"/>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7A885060-B40D-80A0-14A7-C70083949547}"/>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CAFD6ECC-7008-0F98-2051-324184A97BBF}"/>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008546A6-7B7A-91E5-E727-11D6D6211689}"/>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B9354157-FCED-BA00-916D-B6883FF7E7AD}"/>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37FAA649-8820-7E87-281F-64A04842B9C7}"/>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5AB0DB1E-2352-D884-40CF-52729785E030}"/>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9185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21</a:t>
            </a:fld>
            <a:endParaRPr lang="en-GB"/>
          </a:p>
        </p:txBody>
      </p:sp>
      <p:sp>
        <p:nvSpPr>
          <p:cNvPr id="12" name="Content Placeholder 2">
            <a:extLst>
              <a:ext uri="{FF2B5EF4-FFF2-40B4-BE49-F238E27FC236}">
                <a16:creationId xmlns:a16="http://schemas.microsoft.com/office/drawing/2014/main" id="{B7E46781-43C8-609A-50E2-F3217BDC0903}"/>
              </a:ext>
            </a:extLst>
          </p:cNvPr>
          <p:cNvSpPr txBox="1">
            <a:spLocks/>
          </p:cNvSpPr>
          <p:nvPr/>
        </p:nvSpPr>
        <p:spPr>
          <a:xfrm>
            <a:off x="960912" y="1710830"/>
            <a:ext cx="10060379" cy="10838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ea typeface="+mn-lt"/>
                <a:cs typeface="+mn-lt"/>
              </a:rPr>
              <a:t>Quality per tile: </a:t>
            </a:r>
            <a:r>
              <a:rPr lang="en-GB" dirty="0">
                <a:cs typeface="Calibri"/>
              </a:rPr>
              <a:t>Bad quality over several positions indicates a problem with the tile. </a:t>
            </a:r>
            <a:endParaRPr lang="en-US" dirty="0">
              <a:cs typeface="Calibri"/>
            </a:endParaRPr>
          </a:p>
        </p:txBody>
      </p:sp>
      <p:pic>
        <p:nvPicPr>
          <p:cNvPr id="13" name="Picture 13">
            <a:extLst>
              <a:ext uri="{FF2B5EF4-FFF2-40B4-BE49-F238E27FC236}">
                <a16:creationId xmlns:a16="http://schemas.microsoft.com/office/drawing/2014/main" id="{E339CE1B-12BF-9B6D-67EC-D7C25147F45E}"/>
              </a:ext>
            </a:extLst>
          </p:cNvPr>
          <p:cNvPicPr>
            <a:picLocks noChangeAspect="1"/>
          </p:cNvPicPr>
          <p:nvPr/>
        </p:nvPicPr>
        <p:blipFill>
          <a:blip r:embed="rId3"/>
          <a:stretch>
            <a:fillRect/>
          </a:stretch>
        </p:blipFill>
        <p:spPr>
          <a:xfrm>
            <a:off x="320636" y="2694468"/>
            <a:ext cx="5662549" cy="4081639"/>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BCA96832-1692-E91D-A881-EB5E20E38E66}"/>
              </a:ext>
            </a:extLst>
          </p:cNvPr>
          <p:cNvPicPr>
            <a:picLocks noChangeAspect="1"/>
          </p:cNvPicPr>
          <p:nvPr/>
        </p:nvPicPr>
        <p:blipFill>
          <a:blip r:embed="rId4"/>
          <a:stretch>
            <a:fillRect/>
          </a:stretch>
        </p:blipFill>
        <p:spPr>
          <a:xfrm>
            <a:off x="6357256" y="2690718"/>
            <a:ext cx="5464629" cy="4168304"/>
          </a:xfrm>
          <a:prstGeom prst="rect">
            <a:avLst/>
          </a:prstGeom>
        </p:spPr>
      </p:pic>
    </p:spTree>
    <p:extLst>
      <p:ext uri="{BB962C8B-B14F-4D97-AF65-F5344CB8AC3E}">
        <p14:creationId xmlns:p14="http://schemas.microsoft.com/office/powerpoint/2010/main" val="3305576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a:p>
        </p:txBody>
      </p:sp>
      <p:pic>
        <p:nvPicPr>
          <p:cNvPr id="4" name="Picture 7" descr="Chart&#10;&#10;Description automatically generated">
            <a:extLst>
              <a:ext uri="{FF2B5EF4-FFF2-40B4-BE49-F238E27FC236}">
                <a16:creationId xmlns:a16="http://schemas.microsoft.com/office/drawing/2014/main" id="{087AE648-9A30-F44D-0732-0626CF34A647}"/>
              </a:ext>
            </a:extLst>
          </p:cNvPr>
          <p:cNvPicPr>
            <a:picLocks noChangeAspect="1"/>
          </p:cNvPicPr>
          <p:nvPr/>
        </p:nvPicPr>
        <p:blipFill>
          <a:blip r:embed="rId3"/>
          <a:stretch>
            <a:fillRect/>
          </a:stretch>
        </p:blipFill>
        <p:spPr>
          <a:xfrm>
            <a:off x="765959" y="2592764"/>
            <a:ext cx="4732316" cy="3602210"/>
          </a:xfrm>
          <a:prstGeom prst="rect">
            <a:avLst/>
          </a:prstGeom>
        </p:spPr>
      </p:pic>
      <p:pic>
        <p:nvPicPr>
          <p:cNvPr id="8" name="Picture 8" descr="Chart, histogram&#10;&#10;Description automatically generated">
            <a:extLst>
              <a:ext uri="{FF2B5EF4-FFF2-40B4-BE49-F238E27FC236}">
                <a16:creationId xmlns:a16="http://schemas.microsoft.com/office/drawing/2014/main" id="{E79C69FB-ED85-7C5A-702C-700472AE7EC8}"/>
              </a:ext>
            </a:extLst>
          </p:cNvPr>
          <p:cNvPicPr>
            <a:picLocks noChangeAspect="1"/>
          </p:cNvPicPr>
          <p:nvPr/>
        </p:nvPicPr>
        <p:blipFill>
          <a:blip r:embed="rId4"/>
          <a:stretch>
            <a:fillRect/>
          </a:stretch>
        </p:blipFill>
        <p:spPr>
          <a:xfrm>
            <a:off x="6466115" y="2769322"/>
            <a:ext cx="4455225" cy="3377745"/>
          </a:xfrm>
          <a:prstGeom prst="rect">
            <a:avLst/>
          </a:prstGeom>
        </p:spPr>
      </p:pic>
    </p:spTree>
    <p:extLst>
      <p:ext uri="{BB962C8B-B14F-4D97-AF65-F5344CB8AC3E}">
        <p14:creationId xmlns:p14="http://schemas.microsoft.com/office/powerpoint/2010/main" val="11587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23</a:t>
            </a:fld>
            <a:endParaRPr lang="en-GB"/>
          </a:p>
        </p:txBody>
      </p:sp>
      <p:pic>
        <p:nvPicPr>
          <p:cNvPr id="4" name="Picture 7" descr="Chart, line chart&#10;&#10;Description automatically generated">
            <a:extLst>
              <a:ext uri="{FF2B5EF4-FFF2-40B4-BE49-F238E27FC236}">
                <a16:creationId xmlns:a16="http://schemas.microsoft.com/office/drawing/2014/main" id="{087AE648-9A30-F44D-0732-0626CF34A647}"/>
              </a:ext>
            </a:extLst>
          </p:cNvPr>
          <p:cNvPicPr>
            <a:picLocks noChangeAspect="1"/>
          </p:cNvPicPr>
          <p:nvPr/>
        </p:nvPicPr>
        <p:blipFill>
          <a:blip r:embed="rId3"/>
          <a:stretch>
            <a:fillRect/>
          </a:stretch>
        </p:blipFill>
        <p:spPr>
          <a:xfrm>
            <a:off x="439388" y="2407699"/>
            <a:ext cx="5217225" cy="3962444"/>
          </a:xfrm>
          <a:prstGeom prst="rect">
            <a:avLst/>
          </a:prstGeom>
        </p:spPr>
      </p:pic>
      <p:pic>
        <p:nvPicPr>
          <p:cNvPr id="6" name="Picture 6" descr="Chart, line chart&#10;&#10;Description automatically generated">
            <a:extLst>
              <a:ext uri="{FF2B5EF4-FFF2-40B4-BE49-F238E27FC236}">
                <a16:creationId xmlns:a16="http://schemas.microsoft.com/office/drawing/2014/main" id="{F239D8A2-9D80-CBD3-184C-27B10F1BC339}"/>
              </a:ext>
            </a:extLst>
          </p:cNvPr>
          <p:cNvPicPr>
            <a:picLocks noChangeAspect="1"/>
          </p:cNvPicPr>
          <p:nvPr/>
        </p:nvPicPr>
        <p:blipFill>
          <a:blip r:embed="rId4"/>
          <a:stretch>
            <a:fillRect/>
          </a:stretch>
        </p:blipFill>
        <p:spPr>
          <a:xfrm>
            <a:off x="5931725" y="2527776"/>
            <a:ext cx="5217225" cy="3841045"/>
          </a:xfrm>
          <a:prstGeom prst="rect">
            <a:avLst/>
          </a:prstGeom>
        </p:spPr>
      </p:pic>
    </p:spTree>
    <p:extLst>
      <p:ext uri="{BB962C8B-B14F-4D97-AF65-F5344CB8AC3E}">
        <p14:creationId xmlns:p14="http://schemas.microsoft.com/office/powerpoint/2010/main" val="163835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a:p>
        </p:txBody>
      </p:sp>
      <p:pic>
        <p:nvPicPr>
          <p:cNvPr id="8" name="Picture 8" descr="Table&#10;&#10;Description automatically generated">
            <a:extLst>
              <a:ext uri="{FF2B5EF4-FFF2-40B4-BE49-F238E27FC236}">
                <a16:creationId xmlns:a16="http://schemas.microsoft.com/office/drawing/2014/main" id="{E79C69FB-ED85-7C5A-702C-700472AE7EC8}"/>
              </a:ext>
            </a:extLst>
          </p:cNvPr>
          <p:cNvPicPr>
            <a:picLocks noChangeAspect="1"/>
          </p:cNvPicPr>
          <p:nvPr/>
        </p:nvPicPr>
        <p:blipFill>
          <a:blip r:embed="rId3"/>
          <a:stretch>
            <a:fillRect/>
          </a:stretch>
        </p:blipFill>
        <p:spPr>
          <a:xfrm>
            <a:off x="4971805" y="2914633"/>
            <a:ext cx="7067795" cy="3700684"/>
          </a:xfrm>
          <a:prstGeom prst="rect">
            <a:avLst/>
          </a:prstGeom>
        </p:spPr>
      </p:pic>
      <p:pic>
        <p:nvPicPr>
          <p:cNvPr id="6" name="Picture 6" descr="Chart&#10;&#10;Description automatically generated">
            <a:extLst>
              <a:ext uri="{FF2B5EF4-FFF2-40B4-BE49-F238E27FC236}">
                <a16:creationId xmlns:a16="http://schemas.microsoft.com/office/drawing/2014/main" id="{2654A552-9A2A-FD8D-2FC0-0117A0675878}"/>
              </a:ext>
            </a:extLst>
          </p:cNvPr>
          <p:cNvPicPr>
            <a:picLocks noChangeAspect="1"/>
          </p:cNvPicPr>
          <p:nvPr/>
        </p:nvPicPr>
        <p:blipFill>
          <a:blip r:embed="rId4"/>
          <a:stretch>
            <a:fillRect/>
          </a:stretch>
        </p:blipFill>
        <p:spPr>
          <a:xfrm>
            <a:off x="320634" y="3137957"/>
            <a:ext cx="4514602" cy="3333205"/>
          </a:xfrm>
          <a:prstGeom prst="rect">
            <a:avLst/>
          </a:prstGeom>
        </p:spPr>
      </p:pic>
    </p:spTree>
    <p:extLst>
      <p:ext uri="{BB962C8B-B14F-4D97-AF65-F5344CB8AC3E}">
        <p14:creationId xmlns:p14="http://schemas.microsoft.com/office/powerpoint/2010/main" val="3126243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8427523" cy="994765"/>
          </a:xfrm>
        </p:spPr>
        <p:txBody>
          <a:bodyPr vert="horz" lIns="91440" tIns="45720" rIns="91440" bIns="45720" rtlCol="0" anchor="t">
            <a:normAutofit/>
          </a:bodyPr>
          <a:lstStyle/>
          <a:p>
            <a:pPr marL="0" indent="0">
              <a:buNone/>
            </a:pPr>
            <a:r>
              <a:rPr lang="en-GB" dirty="0">
                <a:cs typeface="Calibri"/>
              </a:rPr>
              <a:t>An example: Primer dimers – What happened???</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a:p>
        </p:txBody>
      </p:sp>
      <p:pic>
        <p:nvPicPr>
          <p:cNvPr id="7" name="Picture 2" descr="A picture containing icon&#10;&#10;Description automatically generated">
            <a:extLst>
              <a:ext uri="{FF2B5EF4-FFF2-40B4-BE49-F238E27FC236}">
                <a16:creationId xmlns:a16="http://schemas.microsoft.com/office/drawing/2014/main" id="{C9A8A86F-B5B2-9577-6E63-1508ECBCDA66}"/>
              </a:ext>
            </a:extLst>
          </p:cNvPr>
          <p:cNvPicPr>
            <a:picLocks noChangeAspect="1"/>
          </p:cNvPicPr>
          <p:nvPr/>
        </p:nvPicPr>
        <p:blipFill>
          <a:blip r:embed="rId3"/>
          <a:stretch>
            <a:fillRect/>
          </a:stretch>
        </p:blipFill>
        <p:spPr>
          <a:xfrm>
            <a:off x="2095740" y="2597957"/>
            <a:ext cx="4136857" cy="1575777"/>
          </a:xfrm>
          <a:prstGeom prst="rect">
            <a:avLst/>
          </a:prstGeom>
        </p:spPr>
      </p:pic>
      <p:sp>
        <p:nvSpPr>
          <p:cNvPr id="10" name="Content Placeholder 2">
            <a:extLst>
              <a:ext uri="{FF2B5EF4-FFF2-40B4-BE49-F238E27FC236}">
                <a16:creationId xmlns:a16="http://schemas.microsoft.com/office/drawing/2014/main" id="{3F3BCD08-F4DE-9F6E-2306-1D2F97F2FD75}"/>
              </a:ext>
            </a:extLst>
          </p:cNvPr>
          <p:cNvSpPr txBox="1">
            <a:spLocks/>
          </p:cNvSpPr>
          <p:nvPr/>
        </p:nvSpPr>
        <p:spPr>
          <a:xfrm>
            <a:off x="7779327" y="2522311"/>
            <a:ext cx="2925289" cy="24989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ea typeface="+mn-lt"/>
                <a:cs typeface="+mn-lt"/>
              </a:rPr>
              <a:t>Primers can dimerize, i.e. bind to each other instead of the target DNA.</a:t>
            </a:r>
          </a:p>
          <a:p>
            <a:pPr marL="0" indent="0">
              <a:buNone/>
            </a:pPr>
            <a:endParaRPr lang="en-GB" sz="2400" dirty="0">
              <a:cs typeface="Calibri"/>
            </a:endParaRPr>
          </a:p>
        </p:txBody>
      </p:sp>
      <p:pic>
        <p:nvPicPr>
          <p:cNvPr id="11" name="Picture 11" descr="Graphical user interface, application&#10;&#10;Description automatically generated">
            <a:extLst>
              <a:ext uri="{FF2B5EF4-FFF2-40B4-BE49-F238E27FC236}">
                <a16:creationId xmlns:a16="http://schemas.microsoft.com/office/drawing/2014/main" id="{1AA7BBDE-5A0D-1B97-1D7E-8A0C7B9B3D2E}"/>
              </a:ext>
            </a:extLst>
          </p:cNvPr>
          <p:cNvPicPr>
            <a:picLocks noChangeAspect="1"/>
          </p:cNvPicPr>
          <p:nvPr/>
        </p:nvPicPr>
        <p:blipFill rotWithShape="1">
          <a:blip r:embed="rId4"/>
          <a:srcRect t="8791" r="-147" b="27473"/>
          <a:stretch/>
        </p:blipFill>
        <p:spPr>
          <a:xfrm>
            <a:off x="429491" y="4551908"/>
            <a:ext cx="6731334" cy="1715999"/>
          </a:xfrm>
          <a:prstGeom prst="rect">
            <a:avLst/>
          </a:prstGeom>
        </p:spPr>
      </p:pic>
      <p:sp>
        <p:nvSpPr>
          <p:cNvPr id="13" name="Content Placeholder 2">
            <a:extLst>
              <a:ext uri="{FF2B5EF4-FFF2-40B4-BE49-F238E27FC236}">
                <a16:creationId xmlns:a16="http://schemas.microsoft.com/office/drawing/2014/main" id="{5621C6C1-C0EC-F6C5-B4E2-DA22430E58C2}"/>
              </a:ext>
            </a:extLst>
          </p:cNvPr>
          <p:cNvSpPr txBox="1">
            <a:spLocks/>
          </p:cNvSpPr>
          <p:nvPr/>
        </p:nvSpPr>
        <p:spPr>
          <a:xfrm>
            <a:off x="7779328" y="4422362"/>
            <a:ext cx="3390405" cy="2261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cs typeface="Calibri"/>
              </a:rPr>
              <a:t>We didn’t get adapters reported because that is the part that pairs with the </a:t>
            </a:r>
            <a:r>
              <a:rPr lang="en-GB" sz="2400" dirty="0" err="1">
                <a:cs typeface="Calibri"/>
              </a:rPr>
              <a:t>flowcells</a:t>
            </a:r>
            <a:r>
              <a:rPr lang="en-GB" sz="2400" dirty="0">
                <a:cs typeface="Calibri"/>
              </a:rPr>
              <a:t>. What dimerized in the example were PCR primers. </a:t>
            </a:r>
          </a:p>
        </p:txBody>
      </p:sp>
    </p:spTree>
    <p:extLst>
      <p:ext uri="{BB962C8B-B14F-4D97-AF65-F5344CB8AC3E}">
        <p14:creationId xmlns:p14="http://schemas.microsoft.com/office/powerpoint/2010/main" val="269928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a:t>Can help to clean your raw sequencing data</a:t>
            </a:r>
          </a:p>
          <a:p>
            <a:r>
              <a:rPr lang="en-GB" sz="2400"/>
              <a:t>Remove:</a:t>
            </a:r>
          </a:p>
          <a:p>
            <a:pPr lvl="1"/>
            <a:r>
              <a:rPr lang="en-GB" sz="2200"/>
              <a:t>Adapters</a:t>
            </a:r>
          </a:p>
          <a:p>
            <a:pPr lvl="1"/>
            <a:r>
              <a:rPr lang="en-GB" sz="2200"/>
              <a:t>Low-sequencing-quality bases</a:t>
            </a:r>
          </a:p>
          <a:p>
            <a:pPr lvl="1"/>
            <a:r>
              <a:rPr lang="en-GB" sz="220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3048455" y="4761379"/>
            <a:ext cx="1839414" cy="1569660"/>
          </a:xfrm>
          <a:prstGeom prst="rect">
            <a:avLst/>
          </a:prstGeom>
          <a:noFill/>
          <a:ln w="19050">
            <a:solidFill>
              <a:schemeClr val="tx1"/>
            </a:solidFill>
          </a:ln>
        </p:spPr>
        <p:txBody>
          <a:bodyPr wrap="none" rtlCol="0">
            <a:spAutoFit/>
          </a:bodyPr>
          <a:lstStyle/>
          <a:p>
            <a:r>
              <a:rPr lang="en-GB" sz="2400" b="1" u="sng"/>
              <a:t>Tools</a:t>
            </a:r>
          </a:p>
          <a:p>
            <a:r>
              <a:rPr lang="en-GB" sz="2400" err="1"/>
              <a:t>CutAdapt</a:t>
            </a:r>
            <a:endParaRPr lang="en-GB" sz="2400"/>
          </a:p>
          <a:p>
            <a:r>
              <a:rPr lang="en-GB" sz="2400" err="1"/>
              <a:t>TrimGalore</a:t>
            </a:r>
            <a:endParaRPr lang="en-GB" sz="2400"/>
          </a:p>
          <a:p>
            <a:r>
              <a:rPr lang="en-GB" sz="2400" err="1"/>
              <a:t>Trimmomatic</a:t>
            </a:r>
            <a:endParaRPr lang="en-GB" sz="240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err="1"/>
              <a:t>Phred</a:t>
            </a:r>
            <a:r>
              <a:rPr lang="en-GB"/>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err="1"/>
              <a:t>Phred</a:t>
            </a:r>
            <a:r>
              <a:rPr lang="en-GB"/>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487ED-4340-313C-B7F8-3537E331C87D}"/>
              </a:ext>
            </a:extLst>
          </p:cNvPr>
          <p:cNvSpPr>
            <a:spLocks noGrp="1"/>
          </p:cNvSpPr>
          <p:nvPr>
            <p:ph type="sldNum" sz="quarter" idx="12"/>
          </p:nvPr>
        </p:nvSpPr>
        <p:spPr/>
        <p:txBody>
          <a:bodyPr/>
          <a:lstStyle/>
          <a:p>
            <a:fld id="{488F6B55-2FBF-E645-B561-8271EEC5CE3D}" type="slidenum">
              <a:rPr lang="en-GB" smtClean="0"/>
              <a:t>27</a:t>
            </a:fld>
            <a:endParaRPr lang="en-GB"/>
          </a:p>
        </p:txBody>
      </p:sp>
      <p:sp>
        <p:nvSpPr>
          <p:cNvPr id="6" name="Rounded Rectangle 4">
            <a:extLst>
              <a:ext uri="{FF2B5EF4-FFF2-40B4-BE49-F238E27FC236}">
                <a16:creationId xmlns:a16="http://schemas.microsoft.com/office/drawing/2014/main" id="{EFD53D2E-2CBC-73BF-5D5B-33E55DE61F2A}"/>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Trimming Read Ends</a:t>
            </a:r>
          </a:p>
        </p:txBody>
      </p:sp>
      <p:sp>
        <p:nvSpPr>
          <p:cNvPr id="8" name="Content Placeholder 2">
            <a:extLst>
              <a:ext uri="{FF2B5EF4-FFF2-40B4-BE49-F238E27FC236}">
                <a16:creationId xmlns:a16="http://schemas.microsoft.com/office/drawing/2014/main" id="{34907236-8BA6-9BFD-4BE6-EC8DE3A0DB5F}"/>
              </a:ext>
            </a:extLst>
          </p:cNvPr>
          <p:cNvSpPr>
            <a:spLocks noGrp="1"/>
          </p:cNvSpPr>
          <p:nvPr>
            <p:ph idx="1"/>
          </p:nvPr>
        </p:nvSpPr>
        <p:spPr>
          <a:xfrm>
            <a:off x="574748" y="2315445"/>
            <a:ext cx="4462363" cy="3188523"/>
          </a:xfrm>
        </p:spPr>
        <p:txBody>
          <a:bodyPr vert="horz" lIns="91440" tIns="45720" rIns="91440" bIns="45720" rtlCol="0" anchor="t">
            <a:noAutofit/>
          </a:bodyPr>
          <a:lstStyle/>
          <a:p>
            <a:r>
              <a:rPr lang="en-GB" sz="2400" dirty="0">
                <a:cs typeface="Calibri"/>
              </a:rPr>
              <a:t>Trimming only happens from the ends of the reads</a:t>
            </a:r>
            <a:endParaRPr lang="en-GB" sz="2400" dirty="0"/>
          </a:p>
          <a:p>
            <a:r>
              <a:rPr lang="en-GB" sz="2400" dirty="0"/>
              <a:t>You cannot trim poor quality bases in the middle of a read</a:t>
            </a:r>
            <a:endParaRPr lang="en-GB"/>
          </a:p>
          <a:p>
            <a:r>
              <a:rPr lang="en-GB" sz="2400" dirty="0">
                <a:cs typeface="Calibri"/>
              </a:rPr>
              <a:t>Another option is to entirely omit these reads</a:t>
            </a:r>
          </a:p>
        </p:txBody>
      </p:sp>
      <p:sp>
        <p:nvSpPr>
          <p:cNvPr id="10" name="Rounded Rectangle 51">
            <a:extLst>
              <a:ext uri="{FF2B5EF4-FFF2-40B4-BE49-F238E27FC236}">
                <a16:creationId xmlns:a16="http://schemas.microsoft.com/office/drawing/2014/main" id="{F5EECB11-FD77-C2D9-F410-826B669057A5}"/>
              </a:ext>
            </a:extLst>
          </p:cNvPr>
          <p:cNvSpPr/>
          <p:nvPr/>
        </p:nvSpPr>
        <p:spPr>
          <a:xfrm>
            <a:off x="5620261" y="3233379"/>
            <a:ext cx="1476962" cy="190801"/>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51">
            <a:extLst>
              <a:ext uri="{FF2B5EF4-FFF2-40B4-BE49-F238E27FC236}">
                <a16:creationId xmlns:a16="http://schemas.microsoft.com/office/drawing/2014/main" id="{59134FFA-F114-1FFF-5EF5-0AC3816D8212}"/>
              </a:ext>
            </a:extLst>
          </p:cNvPr>
          <p:cNvSpPr/>
          <p:nvPr/>
        </p:nvSpPr>
        <p:spPr>
          <a:xfrm>
            <a:off x="6566911" y="3236600"/>
            <a:ext cx="527761" cy="185029"/>
          </a:xfrm>
          <a:prstGeom prst="roundRect">
            <a:avLst/>
          </a:prstGeom>
          <a:solidFill>
            <a:srgbClr val="C00000"/>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2" descr="Icon&#10;&#10;Description automatically generated">
            <a:extLst>
              <a:ext uri="{FF2B5EF4-FFF2-40B4-BE49-F238E27FC236}">
                <a16:creationId xmlns:a16="http://schemas.microsoft.com/office/drawing/2014/main" id="{095C6091-BF9E-149A-3973-6AFD89CF6AA6}"/>
              </a:ext>
            </a:extLst>
          </p:cNvPr>
          <p:cNvPicPr>
            <a:picLocks noChangeAspect="1"/>
          </p:cNvPicPr>
          <p:nvPr/>
        </p:nvPicPr>
        <p:blipFill>
          <a:blip r:embed="rId2"/>
          <a:stretch>
            <a:fillRect/>
          </a:stretch>
        </p:blipFill>
        <p:spPr>
          <a:xfrm rot="13260000">
            <a:off x="6743205" y="2146465"/>
            <a:ext cx="1466603" cy="1456707"/>
          </a:xfrm>
          <a:prstGeom prst="rect">
            <a:avLst/>
          </a:prstGeom>
        </p:spPr>
      </p:pic>
      <p:sp>
        <p:nvSpPr>
          <p:cNvPr id="13" name="Rounded Rectangle 51">
            <a:extLst>
              <a:ext uri="{FF2B5EF4-FFF2-40B4-BE49-F238E27FC236}">
                <a16:creationId xmlns:a16="http://schemas.microsoft.com/office/drawing/2014/main" id="{697B84BB-378A-1921-1318-11FD8AD283F8}"/>
              </a:ext>
            </a:extLst>
          </p:cNvPr>
          <p:cNvSpPr/>
          <p:nvPr/>
        </p:nvSpPr>
        <p:spPr>
          <a:xfrm>
            <a:off x="9450053" y="3233378"/>
            <a:ext cx="1001949" cy="190801"/>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74CA9A4-6F09-ECD3-2A1A-2D81A201E0C8}"/>
              </a:ext>
            </a:extLst>
          </p:cNvPr>
          <p:cNvCxnSpPr>
            <a:cxnSpLocks/>
          </p:cNvCxnSpPr>
          <p:nvPr/>
        </p:nvCxnSpPr>
        <p:spPr>
          <a:xfrm flipV="1">
            <a:off x="8127444" y="3368755"/>
            <a:ext cx="956370" cy="582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91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C904DA-876C-BFAD-4F5C-0A2A2E079656}"/>
              </a:ext>
            </a:extLst>
          </p:cNvPr>
          <p:cNvSpPr>
            <a:spLocks noGrp="1"/>
          </p:cNvSpPr>
          <p:nvPr>
            <p:ph type="sldNum" sz="quarter" idx="12"/>
          </p:nvPr>
        </p:nvSpPr>
        <p:spPr/>
        <p:txBody>
          <a:bodyPr/>
          <a:lstStyle/>
          <a:p>
            <a:fld id="{488F6B55-2FBF-E645-B561-8271EEC5CE3D}" type="slidenum">
              <a:rPr lang="en-GB" smtClean="0"/>
              <a:t>28</a:t>
            </a:fld>
            <a:endParaRPr lang="en-GB"/>
          </a:p>
        </p:txBody>
      </p:sp>
      <p:sp>
        <p:nvSpPr>
          <p:cNvPr id="6" name="Rounded Rectangle 4">
            <a:extLst>
              <a:ext uri="{FF2B5EF4-FFF2-40B4-BE49-F238E27FC236}">
                <a16:creationId xmlns:a16="http://schemas.microsoft.com/office/drawing/2014/main" id="{F129BBA8-63A8-29C4-75FD-EA9CF66C3538}"/>
              </a:ext>
            </a:extLst>
          </p:cNvPr>
          <p:cNvSpPr/>
          <p:nvPr/>
        </p:nvSpPr>
        <p:spPr>
          <a:xfrm>
            <a:off x="312314" y="252101"/>
            <a:ext cx="2360391" cy="97660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Exercise</a:t>
            </a:r>
            <a:endParaRPr lang="en-US" dirty="0" err="1"/>
          </a:p>
        </p:txBody>
      </p:sp>
      <p:sp>
        <p:nvSpPr>
          <p:cNvPr id="8" name="Content Placeholder 2">
            <a:extLst>
              <a:ext uri="{FF2B5EF4-FFF2-40B4-BE49-F238E27FC236}">
                <a16:creationId xmlns:a16="http://schemas.microsoft.com/office/drawing/2014/main" id="{80ABCFDC-8FFF-AD8B-EBC3-30BEBE59BC51}"/>
              </a:ext>
            </a:extLst>
          </p:cNvPr>
          <p:cNvSpPr>
            <a:spLocks noGrp="1"/>
          </p:cNvSpPr>
          <p:nvPr>
            <p:ph idx="1"/>
          </p:nvPr>
        </p:nvSpPr>
        <p:spPr>
          <a:xfrm>
            <a:off x="1524773" y="1800848"/>
            <a:ext cx="6471272" cy="3188523"/>
          </a:xfrm>
        </p:spPr>
        <p:txBody>
          <a:bodyPr vert="horz" lIns="91440" tIns="45720" rIns="91440" bIns="45720" rtlCol="0" anchor="t">
            <a:noAutofit/>
          </a:bodyPr>
          <a:lstStyle/>
          <a:p>
            <a:pPr marL="0" indent="0">
              <a:buNone/>
            </a:pPr>
            <a:r>
              <a:rPr lang="en-GB" sz="2400" dirty="0">
                <a:cs typeface="Calibri"/>
              </a:rPr>
              <a:t>In the </a:t>
            </a:r>
            <a:r>
              <a:rPr lang="en-GB" sz="2400" dirty="0" err="1">
                <a:cs typeface="Calibri"/>
              </a:rPr>
              <a:t>gitHub</a:t>
            </a:r>
            <a:r>
              <a:rPr lang="en-GB" sz="2400" dirty="0">
                <a:cs typeface="Calibri"/>
              </a:rPr>
              <a:t> repo inside the folder Data/</a:t>
            </a:r>
            <a:r>
              <a:rPr lang="en-GB" sz="2400" dirty="0" err="1">
                <a:cs typeface="Calibri"/>
              </a:rPr>
              <a:t>fastqc_examples</a:t>
            </a:r>
            <a:r>
              <a:rPr lang="en-GB" sz="2400" dirty="0">
                <a:cs typeface="Calibri"/>
              </a:rPr>
              <a:t>, you find two </a:t>
            </a:r>
            <a:r>
              <a:rPr lang="en-GB" sz="2400" dirty="0" err="1">
                <a:cs typeface="Calibri"/>
              </a:rPr>
              <a:t>fastQC</a:t>
            </a:r>
            <a:r>
              <a:rPr lang="en-GB" sz="2400" dirty="0">
                <a:cs typeface="Calibri"/>
              </a:rPr>
              <a:t> reports. In the group at your table, discuss: </a:t>
            </a:r>
          </a:p>
          <a:p>
            <a:pPr marL="342900" indent="-342900"/>
            <a:r>
              <a:rPr lang="en-GB" sz="2400" dirty="0">
                <a:cs typeface="Calibri"/>
              </a:rPr>
              <a:t>What is bad with this data?</a:t>
            </a:r>
          </a:p>
          <a:p>
            <a:pPr marL="342900" indent="-342900"/>
            <a:r>
              <a:rPr lang="en-GB" sz="2400" dirty="0">
                <a:cs typeface="Calibri"/>
              </a:rPr>
              <a:t>What could you do to clean the data before continuing with the pre-processing?</a:t>
            </a:r>
          </a:p>
        </p:txBody>
      </p:sp>
    </p:spTree>
    <p:extLst>
      <p:ext uri="{BB962C8B-B14F-4D97-AF65-F5344CB8AC3E}">
        <p14:creationId xmlns:p14="http://schemas.microsoft.com/office/powerpoint/2010/main" val="4278971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29</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a:t>ALIGN</a:t>
            </a:r>
          </a:p>
          <a:p>
            <a:r>
              <a:rPr lang="en-GB" sz="2400" b="1"/>
              <a:t>to reference</a:t>
            </a:r>
            <a:endParaRPr lang="en-GB" sz="1400" b="1"/>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a:t>reference</a:t>
            </a:r>
          </a:p>
          <a:p>
            <a:r>
              <a:rPr lang="en-GB" sz="280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964467"/>
            <a:ext cx="882165"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fasta</a:t>
            </a:r>
            <a:endParaRPr lang="en-GB" sz="2400" b="1">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a:t>Aligned</a:t>
            </a:r>
          </a:p>
          <a:p>
            <a:r>
              <a:rPr lang="en-GB" sz="280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a:t>cleaned </a:t>
            </a:r>
          </a:p>
          <a:p>
            <a:r>
              <a:rPr lang="en-GB" sz="2800"/>
              <a:t>trimmed </a:t>
            </a:r>
          </a:p>
          <a:p>
            <a:r>
              <a:rPr lang="en-GB" sz="280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964467"/>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975199"/>
            <a:ext cx="1703928" cy="461665"/>
          </a:xfrm>
          <a:prstGeom prst="rect">
            <a:avLst/>
          </a:prstGeom>
          <a:noFill/>
        </p:spPr>
        <p:txBody>
          <a:bodyPr wrap="none" rtlCol="0">
            <a:spAutoFit/>
          </a:bodyPr>
          <a:lstStyle/>
          <a:p>
            <a:r>
              <a:rPr lang="en-GB" sz="2400" b="1">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3231694"/>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3257887"/>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Rounded Rectangle 4">
            <a:extLst>
              <a:ext uri="{FF2B5EF4-FFF2-40B4-BE49-F238E27FC236}">
                <a16:creationId xmlns:a16="http://schemas.microsoft.com/office/drawing/2014/main" id="{122BB787-9C1E-37A4-F289-03257E3C1AE0}"/>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56052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a:t>In bioinformatics we use a plethora of different file formats for different tools and analysis</a:t>
            </a:r>
          </a:p>
          <a:p>
            <a:endParaRPr lang="en-GB" sz="2400"/>
          </a:p>
          <a:p>
            <a:pPr marL="0" indent="0">
              <a:buNone/>
            </a:pPr>
            <a:r>
              <a:rPr lang="en-GB" sz="240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a:p>
        </p:txBody>
      </p:sp>
    </p:spTree>
    <p:extLst>
      <p:ext uri="{BB962C8B-B14F-4D97-AF65-F5344CB8AC3E}">
        <p14:creationId xmlns:p14="http://schemas.microsoft.com/office/powerpoint/2010/main" val="13390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30</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2536863" y="1976284"/>
            <a:ext cx="69668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Mapping/alignment is the process of figuring out the most likely origin of a read in a reference genome.</a:t>
            </a:r>
            <a:endParaRPr lang="en-US" dirty="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pic>
        <p:nvPicPr>
          <p:cNvPr id="8" name="Picture 8" descr="A picture containing application&#10;&#10;Description automatically generated">
            <a:extLst>
              <a:ext uri="{FF2B5EF4-FFF2-40B4-BE49-F238E27FC236}">
                <a16:creationId xmlns:a16="http://schemas.microsoft.com/office/drawing/2014/main" id="{6246F320-3268-A7A4-0CE7-5EADBFAB80C6}"/>
              </a:ext>
            </a:extLst>
          </p:cNvPr>
          <p:cNvPicPr>
            <a:picLocks noChangeAspect="1"/>
          </p:cNvPicPr>
          <p:nvPr/>
        </p:nvPicPr>
        <p:blipFill rotWithShape="1">
          <a:blip r:embed="rId2"/>
          <a:srcRect r="46444" b="1587"/>
          <a:stretch/>
        </p:blipFill>
        <p:spPr>
          <a:xfrm>
            <a:off x="3714931" y="3773894"/>
            <a:ext cx="3963705" cy="656155"/>
          </a:xfrm>
          <a:prstGeom prst="rect">
            <a:avLst/>
          </a:prstGeom>
        </p:spPr>
      </p:pic>
      <p:sp>
        <p:nvSpPr>
          <p:cNvPr id="10" name="TextBox 9">
            <a:extLst>
              <a:ext uri="{FF2B5EF4-FFF2-40B4-BE49-F238E27FC236}">
                <a16:creationId xmlns:a16="http://schemas.microsoft.com/office/drawing/2014/main" id="{675FF85C-A668-37E1-54E5-CC6E7DBAC1C6}"/>
              </a:ext>
            </a:extLst>
          </p:cNvPr>
          <p:cNvSpPr txBox="1"/>
          <p:nvPr/>
        </p:nvSpPr>
        <p:spPr>
          <a:xfrm>
            <a:off x="3569902" y="3533107"/>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Gene A</a:t>
            </a:r>
            <a:endParaRPr lang="en-US">
              <a:cs typeface="Calibri"/>
            </a:endParaRPr>
          </a:p>
        </p:txBody>
      </p:sp>
      <p:sp>
        <p:nvSpPr>
          <p:cNvPr id="11" name="TextBox 10">
            <a:extLst>
              <a:ext uri="{FF2B5EF4-FFF2-40B4-BE49-F238E27FC236}">
                <a16:creationId xmlns:a16="http://schemas.microsoft.com/office/drawing/2014/main" id="{20679A09-312A-7FBF-29BF-AC1B5D74B0F6}"/>
              </a:ext>
            </a:extLst>
          </p:cNvPr>
          <p:cNvSpPr txBox="1"/>
          <p:nvPr/>
        </p:nvSpPr>
        <p:spPr>
          <a:xfrm>
            <a:off x="5641255" y="3533107"/>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Gene B</a:t>
            </a:r>
            <a:endParaRPr lang="en-US">
              <a:cs typeface="Calibri"/>
            </a:endParaRPr>
          </a:p>
        </p:txBody>
      </p:sp>
    </p:spTree>
    <p:extLst>
      <p:ext uri="{BB962C8B-B14F-4D97-AF65-F5344CB8AC3E}">
        <p14:creationId xmlns:p14="http://schemas.microsoft.com/office/powerpoint/2010/main" val="132756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31</a:t>
            </a:fld>
            <a:endParaRPr lang="en-GB"/>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13" name="TextBox 12">
            <a:extLst>
              <a:ext uri="{FF2B5EF4-FFF2-40B4-BE49-F238E27FC236}">
                <a16:creationId xmlns:a16="http://schemas.microsoft.com/office/drawing/2014/main" id="{A61679BE-678B-3EE2-EFB8-484D2F1E3FD2}"/>
              </a:ext>
            </a:extLst>
          </p:cNvPr>
          <p:cNvSpPr txBox="1"/>
          <p:nvPr/>
        </p:nvSpPr>
        <p:spPr>
          <a:xfrm>
            <a:off x="1779980" y="1827527"/>
            <a:ext cx="8363355"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This is not straightforward:</a:t>
            </a:r>
          </a:p>
          <a:p>
            <a:endParaRPr lang="en-US" sz="2000">
              <a:cs typeface="Calibri"/>
            </a:endParaRPr>
          </a:p>
          <a:p>
            <a:pPr marL="342900" indent="-342900">
              <a:buAutoNum type="arabicPeriod"/>
            </a:pPr>
            <a:r>
              <a:rPr lang="en-US" sz="2000"/>
              <a:t>search space problem</a:t>
            </a:r>
            <a:endParaRPr lang="en-US" sz="2000">
              <a:cs typeface="Calibri" panose="020F0502020204030204"/>
            </a:endParaRPr>
          </a:p>
          <a:p>
            <a:pPr marL="800100" lvl="1" indent="-342900">
              <a:buFont typeface="Arial"/>
              <a:buChar char="•"/>
            </a:pPr>
            <a:r>
              <a:rPr lang="en-US">
                <a:ea typeface="+mn-lt"/>
                <a:cs typeface="+mn-lt"/>
              </a:rPr>
              <a:t>millions/ billions of reads VS large reference (the human genome is 3.2 billion bases)</a:t>
            </a:r>
            <a:br>
              <a:rPr lang="en-US">
                <a:ea typeface="+mn-lt"/>
                <a:cs typeface="+mn-lt"/>
              </a:rPr>
            </a:br>
            <a:endParaRPr lang="en-US">
              <a:ea typeface="+mn-lt"/>
              <a:cs typeface="+mn-lt"/>
            </a:endParaRPr>
          </a:p>
          <a:p>
            <a:pPr marL="342900" indent="-342900">
              <a:buAutoNum type="arabicPeriod"/>
            </a:pPr>
            <a:r>
              <a:rPr lang="en-US" sz="2000">
                <a:ea typeface="+mn-lt"/>
                <a:cs typeface="+mn-lt"/>
              </a:rPr>
              <a:t>non-exact matching</a:t>
            </a:r>
            <a:endParaRPr lang="en-US" sz="2000">
              <a:cs typeface="Calibri"/>
            </a:endParaRPr>
          </a:p>
          <a:p>
            <a:pPr marL="800100" lvl="1" indent="-342900">
              <a:buFont typeface="Arial"/>
              <a:buChar char="•"/>
            </a:pPr>
            <a:r>
              <a:rPr lang="en-US">
                <a:ea typeface="+mn-lt"/>
                <a:cs typeface="+mn-lt"/>
              </a:rPr>
              <a:t>Many reads will not match perfectly due to mutations compared to reference and sequencing errors. This complicates finding the best match. </a:t>
            </a:r>
            <a:br>
              <a:rPr lang="en-US">
                <a:ea typeface="+mn-lt"/>
                <a:cs typeface="+mn-lt"/>
              </a:rPr>
            </a:br>
            <a:endParaRPr lang="en-US">
              <a:ea typeface="+mn-lt"/>
              <a:cs typeface="+mn-lt"/>
            </a:endParaRPr>
          </a:p>
          <a:p>
            <a:pPr marL="342900" indent="-342900">
              <a:buAutoNum type="arabicPeriod"/>
            </a:pPr>
            <a:r>
              <a:rPr lang="en-US" sz="2000">
                <a:ea typeface="+mn-lt"/>
                <a:cs typeface="+mn-lt"/>
              </a:rPr>
              <a:t>multi mappers (repeat sequences) </a:t>
            </a:r>
          </a:p>
          <a:p>
            <a:pPr marL="800100" lvl="1" indent="-342900">
              <a:buFont typeface="Arial"/>
              <a:buChar char="•"/>
            </a:pPr>
            <a:r>
              <a:rPr lang="en-US">
                <a:ea typeface="+mn-lt"/>
                <a:cs typeface="+mn-lt"/>
              </a:rPr>
              <a:t>If a read cannot be </a:t>
            </a:r>
            <a:r>
              <a:rPr lang="en-US" err="1">
                <a:ea typeface="+mn-lt"/>
                <a:cs typeface="+mn-lt"/>
              </a:rPr>
              <a:t>unambigiously</a:t>
            </a:r>
            <a:r>
              <a:rPr lang="en-US">
                <a:ea typeface="+mn-lt"/>
                <a:cs typeface="+mn-lt"/>
              </a:rPr>
              <a:t> assigned, should the program report all possible positions, none or pick one heuristically or randomly?</a:t>
            </a:r>
            <a:endParaRPr lang="en-US">
              <a:cs typeface="Calibri"/>
            </a:endParaRPr>
          </a:p>
          <a:p>
            <a:pPr marL="342900" indent="-342900">
              <a:buFont typeface="Arial"/>
              <a:buChar char="•"/>
            </a:pPr>
            <a:endParaRPr lang="en-US">
              <a:cs typeface="Calibri"/>
            </a:endParaRPr>
          </a:p>
        </p:txBody>
      </p:sp>
    </p:spTree>
    <p:extLst>
      <p:ext uri="{BB962C8B-B14F-4D97-AF65-F5344CB8AC3E}">
        <p14:creationId xmlns:p14="http://schemas.microsoft.com/office/powerpoint/2010/main" val="2182450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32</a:t>
            </a:fld>
            <a:endParaRPr lang="en-GB"/>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13" name="TextBox 12">
            <a:extLst>
              <a:ext uri="{FF2B5EF4-FFF2-40B4-BE49-F238E27FC236}">
                <a16:creationId xmlns:a16="http://schemas.microsoft.com/office/drawing/2014/main" id="{A61679BE-678B-3EE2-EFB8-484D2F1E3FD2}"/>
              </a:ext>
            </a:extLst>
          </p:cNvPr>
          <p:cNvSpPr txBox="1"/>
          <p:nvPr/>
        </p:nvSpPr>
        <p:spPr>
          <a:xfrm>
            <a:off x="1731599" y="1712622"/>
            <a:ext cx="8363355"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To solve the search space problem most alignment tools use the "seed and extend" method: </a:t>
            </a:r>
            <a:endParaRPr lang="en-US" sz="2400">
              <a:cs typeface="Calibri"/>
            </a:endParaRPr>
          </a:p>
          <a:p>
            <a:pPr marL="800100" lvl="1" indent="-342900">
              <a:buFont typeface="Arial"/>
              <a:buChar char="•"/>
            </a:pPr>
            <a:r>
              <a:rPr lang="en-US" sz="2400" dirty="0">
                <a:cs typeface="Calibri"/>
              </a:rPr>
              <a:t>Identify short overlapping sequences between the read and the reference</a:t>
            </a:r>
          </a:p>
          <a:p>
            <a:pPr marL="800100" lvl="1" indent="-342900">
              <a:buFont typeface="Arial"/>
              <a:buChar char="•"/>
            </a:pPr>
            <a:r>
              <a:rPr lang="en-US" sz="2400" dirty="0">
                <a:cs typeface="Calibri"/>
              </a:rPr>
              <a:t>Extend the match on both sides until the alignment becomes poor</a:t>
            </a:r>
          </a:p>
          <a:p>
            <a:pPr marL="800100" lvl="1" indent="-342900">
              <a:buFont typeface="Arial"/>
              <a:buChar char="•"/>
            </a:pPr>
            <a:endParaRPr lang="en-US" dirty="0">
              <a:cs typeface="Calibri"/>
            </a:endParaRPr>
          </a:p>
          <a:p>
            <a:endParaRPr lang="en-US" sz="2400" dirty="0">
              <a:cs typeface="Calibri"/>
            </a:endParaRPr>
          </a:p>
        </p:txBody>
      </p:sp>
      <p:sp>
        <p:nvSpPr>
          <p:cNvPr id="3" name="Rounded Rectangle 37">
            <a:extLst>
              <a:ext uri="{FF2B5EF4-FFF2-40B4-BE49-F238E27FC236}">
                <a16:creationId xmlns:a16="http://schemas.microsoft.com/office/drawing/2014/main" id="{49C69A0C-9E92-DB50-57E3-EEEBDF911215}"/>
              </a:ext>
            </a:extLst>
          </p:cNvPr>
          <p:cNvSpPr/>
          <p:nvPr/>
        </p:nvSpPr>
        <p:spPr>
          <a:xfrm>
            <a:off x="2295336" y="5479712"/>
            <a:ext cx="6888218" cy="19444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Rounded Rectangle 55">
            <a:extLst>
              <a:ext uri="{FF2B5EF4-FFF2-40B4-BE49-F238E27FC236}">
                <a16:creationId xmlns:a16="http://schemas.microsoft.com/office/drawing/2014/main" id="{0D59A3B4-4889-E480-8430-BE111EFB0220}"/>
              </a:ext>
            </a:extLst>
          </p:cNvPr>
          <p:cNvSpPr/>
          <p:nvPr/>
        </p:nvSpPr>
        <p:spPr>
          <a:xfrm>
            <a:off x="3274641" y="4713101"/>
            <a:ext cx="1353009" cy="182853"/>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51">
            <a:extLst>
              <a:ext uri="{FF2B5EF4-FFF2-40B4-BE49-F238E27FC236}">
                <a16:creationId xmlns:a16="http://schemas.microsoft.com/office/drawing/2014/main" id="{0D44F774-07ED-E71B-050E-35CDB5059F8F}"/>
              </a:ext>
            </a:extLst>
          </p:cNvPr>
          <p:cNvSpPr/>
          <p:nvPr/>
        </p:nvSpPr>
        <p:spPr>
          <a:xfrm>
            <a:off x="3585435" y="4714528"/>
            <a:ext cx="304000" cy="185029"/>
          </a:xfrm>
          <a:prstGeom prst="roundRect">
            <a:avLst/>
          </a:prstGeom>
          <a:solidFill>
            <a:schemeClr val="accent5"/>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51">
            <a:extLst>
              <a:ext uri="{FF2B5EF4-FFF2-40B4-BE49-F238E27FC236}">
                <a16:creationId xmlns:a16="http://schemas.microsoft.com/office/drawing/2014/main" id="{EFD0541D-16F9-546A-D481-A0F821C57D54}"/>
              </a:ext>
            </a:extLst>
          </p:cNvPr>
          <p:cNvSpPr/>
          <p:nvPr/>
        </p:nvSpPr>
        <p:spPr>
          <a:xfrm>
            <a:off x="3277486" y="5482825"/>
            <a:ext cx="1327975" cy="190697"/>
          </a:xfrm>
          <a:prstGeom prst="roundRect">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A9F73ACE-8D3E-CBF4-FFB0-EFB2E6DC53D6}"/>
              </a:ext>
            </a:extLst>
          </p:cNvPr>
          <p:cNvCxnSpPr/>
          <p:nvPr/>
        </p:nvCxnSpPr>
        <p:spPr>
          <a:xfrm>
            <a:off x="3583840" y="4894985"/>
            <a:ext cx="1260" cy="586927"/>
          </a:xfrm>
          <a:prstGeom prst="straightConnector1">
            <a:avLst/>
          </a:prstGeom>
          <a:ln>
            <a:prstDash val="dash"/>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6D26CC56-32CB-5E8D-6CA9-964A1D054B4A}"/>
              </a:ext>
            </a:extLst>
          </p:cNvPr>
          <p:cNvCxnSpPr>
            <a:cxnSpLocks/>
          </p:cNvCxnSpPr>
          <p:nvPr/>
        </p:nvCxnSpPr>
        <p:spPr>
          <a:xfrm>
            <a:off x="3892418" y="4894985"/>
            <a:ext cx="1260" cy="586927"/>
          </a:xfrm>
          <a:prstGeom prst="straightConnector1">
            <a:avLst/>
          </a:prstGeom>
          <a:ln>
            <a:prstDash val="dash"/>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A88D48D6-7D37-8E09-1B56-F135996A5ED9}"/>
              </a:ext>
            </a:extLst>
          </p:cNvPr>
          <p:cNvCxnSpPr>
            <a:cxnSpLocks/>
          </p:cNvCxnSpPr>
          <p:nvPr/>
        </p:nvCxnSpPr>
        <p:spPr>
          <a:xfrm flipH="1">
            <a:off x="3301792" y="5186637"/>
            <a:ext cx="233636" cy="12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C2D9568-0130-2D4D-901A-7F1307CD28D0}"/>
              </a:ext>
            </a:extLst>
          </p:cNvPr>
          <p:cNvCxnSpPr>
            <a:cxnSpLocks/>
          </p:cNvCxnSpPr>
          <p:nvPr/>
        </p:nvCxnSpPr>
        <p:spPr>
          <a:xfrm>
            <a:off x="3963658" y="5186637"/>
            <a:ext cx="379112" cy="12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E7BE54C2-76E8-67E9-CDA8-75B423BB3FE1}"/>
              </a:ext>
            </a:extLst>
          </p:cNvPr>
          <p:cNvSpPr txBox="1"/>
          <p:nvPr/>
        </p:nvSpPr>
        <p:spPr>
          <a:xfrm>
            <a:off x="1069786" y="462068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read</a:t>
            </a:r>
            <a:endParaRPr lang="en-US" dirty="0">
              <a:cs typeface="Calibri"/>
            </a:endParaRPr>
          </a:p>
        </p:txBody>
      </p:sp>
      <p:sp>
        <p:nvSpPr>
          <p:cNvPr id="25" name="TextBox 24">
            <a:extLst>
              <a:ext uri="{FF2B5EF4-FFF2-40B4-BE49-F238E27FC236}">
                <a16:creationId xmlns:a16="http://schemas.microsoft.com/office/drawing/2014/main" id="{5BBC37B3-D6B7-E73A-E3A0-91E8F6F168DC}"/>
              </a:ext>
            </a:extLst>
          </p:cNvPr>
          <p:cNvSpPr txBox="1"/>
          <p:nvPr/>
        </p:nvSpPr>
        <p:spPr>
          <a:xfrm>
            <a:off x="1069785" y="5395283"/>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ref</a:t>
            </a:r>
            <a:endParaRPr lang="en-US" dirty="0">
              <a:cs typeface="Calibri"/>
            </a:endParaRPr>
          </a:p>
        </p:txBody>
      </p:sp>
      <p:sp>
        <p:nvSpPr>
          <p:cNvPr id="26" name="TextBox 25">
            <a:extLst>
              <a:ext uri="{FF2B5EF4-FFF2-40B4-BE49-F238E27FC236}">
                <a16:creationId xmlns:a16="http://schemas.microsoft.com/office/drawing/2014/main" id="{35FCD933-A990-7EC8-B81D-B17E74A7A590}"/>
              </a:ext>
            </a:extLst>
          </p:cNvPr>
          <p:cNvSpPr txBox="1"/>
          <p:nvPr/>
        </p:nvSpPr>
        <p:spPr>
          <a:xfrm>
            <a:off x="2825534" y="5893417"/>
            <a:ext cx="2205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Region that matches to the read</a:t>
            </a:r>
            <a:endParaRPr lang="en-US" dirty="0">
              <a:cs typeface="Calibri"/>
            </a:endParaRPr>
          </a:p>
        </p:txBody>
      </p:sp>
      <p:sp>
        <p:nvSpPr>
          <p:cNvPr id="27" name="TextBox 26">
            <a:extLst>
              <a:ext uri="{FF2B5EF4-FFF2-40B4-BE49-F238E27FC236}">
                <a16:creationId xmlns:a16="http://schemas.microsoft.com/office/drawing/2014/main" id="{97D85AB8-52A5-6C9A-4882-2BF4284B8060}"/>
              </a:ext>
            </a:extLst>
          </p:cNvPr>
          <p:cNvSpPr txBox="1"/>
          <p:nvPr/>
        </p:nvSpPr>
        <p:spPr>
          <a:xfrm>
            <a:off x="2822386" y="4288180"/>
            <a:ext cx="2338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exact match</a:t>
            </a:r>
            <a:endParaRPr lang="en-US" dirty="0">
              <a:cs typeface="Calibri"/>
            </a:endParaRPr>
          </a:p>
        </p:txBody>
      </p:sp>
      <p:cxnSp>
        <p:nvCxnSpPr>
          <p:cNvPr id="28" name="Straight Arrow Connector 27">
            <a:extLst>
              <a:ext uri="{FF2B5EF4-FFF2-40B4-BE49-F238E27FC236}">
                <a16:creationId xmlns:a16="http://schemas.microsoft.com/office/drawing/2014/main" id="{F24A6377-5404-0915-9221-3B50CCB3A2DD}"/>
              </a:ext>
            </a:extLst>
          </p:cNvPr>
          <p:cNvCxnSpPr/>
          <p:nvPr/>
        </p:nvCxnSpPr>
        <p:spPr>
          <a:xfrm>
            <a:off x="3567544" y="4634345"/>
            <a:ext cx="339437" cy="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CB24AEF-1B57-9AC3-D30B-1B58928615CC}"/>
              </a:ext>
            </a:extLst>
          </p:cNvPr>
          <p:cNvCxnSpPr>
            <a:cxnSpLocks/>
          </p:cNvCxnSpPr>
          <p:nvPr/>
        </p:nvCxnSpPr>
        <p:spPr>
          <a:xfrm>
            <a:off x="3290453" y="5811981"/>
            <a:ext cx="1267691" cy="0"/>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A95D96E-CD37-A5D4-BF10-D3011964A012}"/>
              </a:ext>
            </a:extLst>
          </p:cNvPr>
          <p:cNvCxnSpPr>
            <a:cxnSpLocks/>
          </p:cNvCxnSpPr>
          <p:nvPr/>
        </p:nvCxnSpPr>
        <p:spPr>
          <a:xfrm flipV="1">
            <a:off x="3574471" y="4578926"/>
            <a:ext cx="1" cy="969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231875B5-2867-0FD2-12A3-8CAC3875641D}"/>
              </a:ext>
            </a:extLst>
          </p:cNvPr>
          <p:cNvCxnSpPr>
            <a:cxnSpLocks/>
          </p:cNvCxnSpPr>
          <p:nvPr/>
        </p:nvCxnSpPr>
        <p:spPr>
          <a:xfrm flipV="1">
            <a:off x="3906979" y="4578926"/>
            <a:ext cx="1" cy="969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B87E5955-DE78-A0C8-B4FA-D44FB6C48CC7}"/>
              </a:ext>
            </a:extLst>
          </p:cNvPr>
          <p:cNvCxnSpPr>
            <a:cxnSpLocks/>
          </p:cNvCxnSpPr>
          <p:nvPr/>
        </p:nvCxnSpPr>
        <p:spPr>
          <a:xfrm flipV="1">
            <a:off x="3283526" y="5763489"/>
            <a:ext cx="1" cy="969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E23B704D-D792-1B21-75A4-33B963721E57}"/>
              </a:ext>
            </a:extLst>
          </p:cNvPr>
          <p:cNvCxnSpPr>
            <a:cxnSpLocks/>
          </p:cNvCxnSpPr>
          <p:nvPr/>
        </p:nvCxnSpPr>
        <p:spPr>
          <a:xfrm flipV="1">
            <a:off x="4565071" y="5763490"/>
            <a:ext cx="1" cy="96982"/>
          </a:xfrm>
          <a:prstGeom prst="straightConnector1">
            <a:avLst/>
          </a:prstGeom>
        </p:spPr>
        <p:style>
          <a:lnRef idx="2">
            <a:schemeClr val="dk1"/>
          </a:lnRef>
          <a:fillRef idx="0">
            <a:schemeClr val="dk1"/>
          </a:fillRef>
          <a:effectRef idx="1">
            <a:schemeClr val="dk1"/>
          </a:effectRef>
          <a:fontRef idx="minor">
            <a:schemeClr val="tx1"/>
          </a:fontRef>
        </p:style>
      </p:cxnSp>
      <p:sp>
        <p:nvSpPr>
          <p:cNvPr id="12" name="Rounded Rectangle 51">
            <a:extLst>
              <a:ext uri="{FF2B5EF4-FFF2-40B4-BE49-F238E27FC236}">
                <a16:creationId xmlns:a16="http://schemas.microsoft.com/office/drawing/2014/main" id="{DED3D90A-CAB0-8BBA-7143-02185B6CD727}"/>
              </a:ext>
            </a:extLst>
          </p:cNvPr>
          <p:cNvSpPr/>
          <p:nvPr/>
        </p:nvSpPr>
        <p:spPr>
          <a:xfrm>
            <a:off x="3585434" y="5481144"/>
            <a:ext cx="304000" cy="185029"/>
          </a:xfrm>
          <a:prstGeom prst="roundRect">
            <a:avLst/>
          </a:prstGeom>
          <a:solidFill>
            <a:schemeClr val="accent5"/>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27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33</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96850" y="1805189"/>
            <a:ext cx="951777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To be able to do that, we need to make a dictionary of all short sequences that occur in the reference and where. This is called the </a:t>
            </a:r>
            <a:r>
              <a:rPr lang="en-US" sz="2400" b="1" dirty="0">
                <a:ea typeface="+mn-lt"/>
                <a:cs typeface="+mn-lt"/>
              </a:rPr>
              <a:t>index</a:t>
            </a:r>
            <a:r>
              <a:rPr lang="en-US" sz="2400" dirty="0">
                <a:ea typeface="+mn-lt"/>
                <a:cs typeface="+mn-lt"/>
              </a:rPr>
              <a:t>.  </a:t>
            </a:r>
            <a:endParaRPr lang="en-US" dirty="0">
              <a:ea typeface="+mn-lt"/>
              <a:cs typeface="+mn-lt"/>
            </a:endParaRPr>
          </a:p>
          <a:p>
            <a:endParaRPr lang="en-US" sz="2400" dirty="0">
              <a:cs typeface="Calibri"/>
            </a:endParaRPr>
          </a:p>
          <a:p>
            <a:r>
              <a:rPr lang="en-US" sz="2400" dirty="0">
                <a:cs typeface="Calibri"/>
              </a:rPr>
              <a:t>A convenient way of creating the index is the Burrows – Wheeler transform (</a:t>
            </a:r>
            <a:r>
              <a:rPr lang="en-US" sz="2400" b="1" dirty="0">
                <a:cs typeface="Calibri"/>
              </a:rPr>
              <a:t>BWT</a:t>
            </a:r>
            <a:r>
              <a:rPr lang="en-US" sz="2400" dirty="0">
                <a:cs typeface="Calibri"/>
              </a:rPr>
              <a:t>) which both indexes and compresses the reference and enables fast exact matching with low memory requirements.</a:t>
            </a:r>
          </a:p>
          <a:p>
            <a:endParaRPr lang="en-US" sz="2400" dirty="0">
              <a:cs typeface="Calibri"/>
            </a:endParaRPr>
          </a:p>
          <a:p>
            <a:r>
              <a:rPr lang="en-US" dirty="0">
                <a:cs typeface="Calibri"/>
              </a:rPr>
              <a:t>You can read about the BTW in the original publication:</a:t>
            </a:r>
          </a:p>
          <a:p>
            <a:r>
              <a:rPr lang="en-US" i="1" dirty="0">
                <a:ea typeface="+mn-lt"/>
                <a:cs typeface="+mn-lt"/>
              </a:rPr>
              <a:t>Heng Li, Richard Durbin; Fast and accurate short read alignment with Burrows-Wheeler transform, Bioinformatics, Volume 25, Issue 14, 2009</a:t>
            </a:r>
            <a:endParaRPr lang="en-US" i="1" dirty="0"/>
          </a:p>
          <a:p>
            <a:endParaRPr lang="en-US" sz="2400" dirty="0">
              <a:cs typeface="Calibri"/>
            </a:endParaRPr>
          </a:p>
          <a:p>
            <a:endParaRPr lang="en-US" sz="2400" dirty="0">
              <a:cs typeface="Calibri"/>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3" name="TextBox 2">
            <a:extLst>
              <a:ext uri="{FF2B5EF4-FFF2-40B4-BE49-F238E27FC236}">
                <a16:creationId xmlns:a16="http://schemas.microsoft.com/office/drawing/2014/main" id="{74B7C2D3-2C67-AD30-084E-47A1BE399E74}"/>
              </a:ext>
            </a:extLst>
          </p:cNvPr>
          <p:cNvSpPr txBox="1"/>
          <p:nvPr/>
        </p:nvSpPr>
        <p:spPr>
          <a:xfrm>
            <a:off x="1247477" y="5668351"/>
            <a:ext cx="887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Unlike the reads, the reference genome is typically in </a:t>
            </a:r>
            <a:r>
              <a:rPr lang="en-US" sz="2400" dirty="0" err="1"/>
              <a:t>fasta</a:t>
            </a:r>
            <a:r>
              <a:rPr lang="en-US" sz="2400" dirty="0"/>
              <a:t> format:</a:t>
            </a:r>
            <a:endParaRPr lang="en-US" sz="2400" dirty="0">
              <a:cs typeface="Calibri" panose="020F0502020204030204"/>
            </a:endParaRPr>
          </a:p>
        </p:txBody>
      </p:sp>
    </p:spTree>
    <p:extLst>
      <p:ext uri="{BB962C8B-B14F-4D97-AF65-F5344CB8AC3E}">
        <p14:creationId xmlns:p14="http://schemas.microsoft.com/office/powerpoint/2010/main" val="232108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a:p>
          <a:p>
            <a:endParaRPr lang="en-GB"/>
          </a:p>
          <a:p>
            <a:endParaRPr lang="en-GB" sz="2400"/>
          </a:p>
          <a:p>
            <a:r>
              <a:rPr lang="en-GB" sz="2400"/>
              <a:t>Amino acid or nucleotide sequence</a:t>
            </a:r>
          </a:p>
          <a:p>
            <a:endParaRPr lang="en-GB" sz="2400"/>
          </a:p>
          <a:p>
            <a:r>
              <a:rPr lang="en-GB" sz="2400"/>
              <a:t>Starts with a single line description ”&gt;”, </a:t>
            </a:r>
          </a:p>
          <a:p>
            <a:pPr lvl="1"/>
            <a:r>
              <a:rPr lang="en-GB"/>
              <a:t>Reference IDs or descriptions of the sequence, separated by “|”</a:t>
            </a:r>
          </a:p>
          <a:p>
            <a:endParaRPr lang="en-GB" sz="2400"/>
          </a:p>
          <a:p>
            <a:r>
              <a:rPr lang="en-GB" sz="240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a:latin typeface="Andale Mono" panose="020B0509000000000004" pitchFamily="49" charset="0"/>
              </a:rPr>
              <a:t>&gt;mm10_chr1| Chromosome 1 of Mouse genome version 10</a:t>
            </a:r>
          </a:p>
          <a:p>
            <a:r>
              <a:rPr lang="en-US" sz="1600">
                <a:latin typeface="Andale Mono" panose="020B0509000000000004" pitchFamily="49" charset="0"/>
              </a:rPr>
              <a:t>CACACACTTTTCTCACACTATTAGGTAACCCTCTGCCTTATTCCACACTTCCTCCATGAT</a:t>
            </a:r>
          </a:p>
          <a:p>
            <a:r>
              <a:rPr lang="en-US" sz="1600">
                <a:latin typeface="Andale Mono" panose="020B0509000000000004" pitchFamily="49" charset="0"/>
              </a:rPr>
              <a:t>GTGCTCCCCGTAGTCACAAAGCCAGCTGGAGACAGACTAGAGCAATGAGCCAAAAGTAGA</a:t>
            </a:r>
          </a:p>
          <a:p>
            <a:r>
              <a:rPr lang="en-US" sz="1600">
                <a:latin typeface="Andale Mono" panose="020B0509000000000004" pitchFamily="49" charset="0"/>
              </a:rPr>
              <a:t>CCTTTCCTCCTTTTAACTTGACTGTCTTGAATATTCTGGTACAGTAACAGAAATCTGACT</a:t>
            </a:r>
          </a:p>
          <a:p>
            <a:r>
              <a:rPr lang="en-US" sz="160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Fasta</a:t>
            </a:r>
            <a:r>
              <a:rPr lang="en-GB" sz="4400" b="1"/>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34</a:t>
            </a:fld>
            <a:endParaRPr lang="en-GB"/>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a:t>Align to reference genome – </a:t>
            </a:r>
            <a:r>
              <a:rPr lang="en-GB" sz="2400" err="1"/>
              <a:t>RNAseq</a:t>
            </a:r>
            <a:endParaRPr lang="en-GB" sz="2400"/>
          </a:p>
          <a:p>
            <a:pPr lvl="1"/>
            <a:r>
              <a:rPr lang="en-GB">
                <a:sym typeface="Wingdings" pitchFamily="2" charset="2"/>
              </a:rPr>
              <a:t>In early days we often only mapped to the exome</a:t>
            </a:r>
          </a:p>
          <a:p>
            <a:pPr lvl="1"/>
            <a:r>
              <a:rPr lang="en-GB"/>
              <a:t>We are interested in genes or other annotated regions </a:t>
            </a:r>
          </a:p>
          <a:p>
            <a:pPr marL="457200" lvl="1" indent="0">
              <a:buNone/>
            </a:pPr>
            <a:r>
              <a:rPr lang="en-GB">
                <a:sym typeface="Wingdings" pitchFamily="2" charset="2"/>
              </a:rPr>
              <a:t> </a:t>
            </a:r>
            <a:r>
              <a:rPr lang="en-GB" b="1">
                <a:sym typeface="Wingdings" pitchFamily="2" charset="2"/>
              </a:rPr>
              <a:t>GTF/GFF3 </a:t>
            </a:r>
            <a:r>
              <a:rPr lang="en-GB">
                <a:sym typeface="Wingdings" pitchFamily="2" charset="2"/>
              </a:rPr>
              <a:t>file</a:t>
            </a:r>
          </a:p>
          <a:p>
            <a:pPr marL="0" indent="0">
              <a:buNone/>
            </a:pPr>
            <a:endParaRPr lang="en-GB" sz="2400">
              <a:sym typeface="Wingdings" pitchFamily="2" charset="2"/>
            </a:endParaRPr>
          </a:p>
          <a:p>
            <a:pPr marL="0" indent="0">
              <a:buNone/>
            </a:pPr>
            <a:r>
              <a:rPr lang="en-GB" sz="2400"/>
              <a:t>Most often it makes sense to align to the newest version of a reference. </a:t>
            </a:r>
            <a:endParaRPr lang="en-GB" sz="2400">
              <a:sym typeface="Wingdings" pitchFamily="2" charset="2"/>
            </a:endParaRPr>
          </a:p>
          <a:p>
            <a:pPr lvl="1"/>
            <a:endParaRPr lang="en-GB"/>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err="1"/>
                <a:t>RNAseq</a:t>
              </a:r>
              <a:r>
                <a:rPr lang="en-GB"/>
                <a:t> </a:t>
              </a:r>
            </a:p>
            <a:p>
              <a:pPr algn="ctr"/>
              <a:r>
                <a:rPr lang="en-GB"/>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a:t>ATAC</a:t>
              </a:r>
            </a:p>
            <a:p>
              <a:pPr algn="ctr"/>
              <a:r>
                <a:rPr lang="en-GB" err="1"/>
                <a:t>ChIP-seq</a:t>
              </a:r>
              <a:endParaRPr lang="en-GB"/>
            </a:p>
            <a:p>
              <a:pPr algn="ctr"/>
              <a:r>
                <a:rPr lang="en-GB"/>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a:t>Reference</a:t>
              </a:r>
            </a:p>
            <a:p>
              <a:pPr algn="ctr"/>
              <a:r>
                <a:rPr lang="en-GB"/>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a:t>250 </a:t>
              </a:r>
              <a:r>
                <a:rPr lang="en-GB" err="1"/>
                <a:t>bp</a:t>
              </a:r>
              <a:endParaRPr lang="en-GB"/>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a:t>300 </a:t>
              </a:r>
              <a:r>
                <a:rPr lang="en-GB" err="1"/>
                <a:t>bp</a:t>
              </a:r>
              <a:endParaRPr lang="en-GB"/>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a:t>350 </a:t>
              </a:r>
              <a:r>
                <a:rPr lang="en-GB" err="1"/>
                <a:t>bp</a:t>
              </a:r>
              <a:endParaRPr lang="en-GB"/>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a:t>400 </a:t>
              </a:r>
              <a:r>
                <a:rPr lang="en-GB" err="1"/>
                <a:t>bp</a:t>
              </a:r>
              <a:endParaRPr lang="en-GB"/>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STAR</a:t>
            </a:r>
          </a:p>
          <a:p>
            <a:pPr algn="ctr"/>
            <a:r>
              <a:rPr lang="en-GB" sz="2400"/>
              <a:t>Bowtie</a:t>
            </a:r>
          </a:p>
          <a:p>
            <a:pPr algn="ctr"/>
            <a:r>
              <a:rPr lang="en-GB" sz="2400"/>
              <a:t>BWA</a:t>
            </a:r>
          </a:p>
          <a:p>
            <a:pPr algn="ctr"/>
            <a:r>
              <a:rPr lang="en-GB" sz="240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35</a:t>
            </a:fld>
            <a:endParaRPr lang="en-GB"/>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a:t>SAM format is a generic format for storing large nucleotide sequence alignments</a:t>
            </a:r>
          </a:p>
          <a:p>
            <a:pPr marL="0" indent="0">
              <a:buNone/>
            </a:pPr>
            <a:endParaRPr lang="en-US" sz="2400"/>
          </a:p>
          <a:p>
            <a:pPr marL="0" indent="0">
              <a:buNone/>
            </a:pPr>
            <a:r>
              <a:rPr lang="en-GB" sz="2400"/>
              <a:t>BAM file is the compressed version </a:t>
            </a:r>
            <a:r>
              <a:rPr lang="en-GB" sz="2400">
                <a:sym typeface="Wingdings" pitchFamily="2" charset="2"/>
              </a:rPr>
              <a:t> Otherwise the files can be huge!</a:t>
            </a:r>
          </a:p>
          <a:p>
            <a:pPr marL="0" indent="0">
              <a:buNone/>
            </a:pPr>
            <a:endParaRPr lang="en-GB" sz="2400">
              <a:sym typeface="Wingdings" pitchFamily="2" charset="2"/>
            </a:endParaRPr>
          </a:p>
          <a:p>
            <a:pPr marL="0" indent="0">
              <a:buNone/>
            </a:pPr>
            <a:r>
              <a:rPr lang="en-GB" sz="2400">
                <a:sym typeface="Wingdings" pitchFamily="2" charset="2"/>
              </a:rPr>
              <a:t>A </a:t>
            </a:r>
            <a:r>
              <a:rPr lang="en-GB" sz="2400" b="1">
                <a:sym typeface="Wingdings" pitchFamily="2" charset="2"/>
              </a:rPr>
              <a:t>SAM file </a:t>
            </a:r>
            <a:r>
              <a:rPr lang="en-GB" sz="2400">
                <a:sym typeface="Wingdings" pitchFamily="2" charset="2"/>
              </a:rPr>
              <a:t>looks like this…</a:t>
            </a:r>
          </a:p>
          <a:p>
            <a:pPr marL="0" indent="0">
              <a:buNone/>
            </a:pPr>
            <a:endParaRPr lang="en-GB">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Sequence Alignment Map </a:t>
            </a:r>
            <a:r>
              <a:rPr lang="en-US" sz="4400"/>
              <a:t>- </a:t>
            </a:r>
            <a:r>
              <a:rPr lang="en-GB" sz="4400"/>
              <a:t>SAM/BAM file</a:t>
            </a:r>
            <a:endParaRPr lang="en-GB" sz="4400" b="1"/>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36</a:t>
            </a:fld>
            <a:endParaRPr lang="en-GB"/>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a:latin typeface="Andale Mono" panose="020B0509000000000004" pitchFamily="49" charset="0"/>
              </a:rPr>
              <a:t>@HD VN:1.6 </a:t>
            </a:r>
            <a:r>
              <a:rPr lang="en-US" sz="1600" err="1">
                <a:latin typeface="Andale Mono" panose="020B0509000000000004" pitchFamily="49" charset="0"/>
              </a:rPr>
              <a:t>SO:coordinate</a:t>
            </a:r>
            <a:r>
              <a:rPr lang="en-US" sz="1600">
                <a:latin typeface="Andale Mono" panose="020B0509000000000004" pitchFamily="49" charset="0"/>
              </a:rPr>
              <a:t> </a:t>
            </a:r>
          </a:p>
          <a:p>
            <a:r>
              <a:rPr lang="en-US" sz="1600">
                <a:latin typeface="Andale Mono" panose="020B0509000000000004" pitchFamily="49" charset="0"/>
              </a:rPr>
              <a:t>@SQ </a:t>
            </a:r>
            <a:r>
              <a:rPr lang="en-US" sz="1600" err="1">
                <a:latin typeface="Andale Mono" panose="020B0509000000000004" pitchFamily="49" charset="0"/>
              </a:rPr>
              <a:t>SN:ref</a:t>
            </a:r>
            <a:r>
              <a:rPr lang="en-US" sz="1600">
                <a:latin typeface="Andale Mono" panose="020B0509000000000004" pitchFamily="49" charset="0"/>
              </a:rPr>
              <a:t> LN:45 </a:t>
            </a:r>
          </a:p>
          <a:p>
            <a:r>
              <a:rPr lang="en-US" sz="1600">
                <a:latin typeface="Andale Mono" panose="020B0509000000000004" pitchFamily="49" charset="0"/>
              </a:rPr>
              <a:t>r001  99  mm10_chr1  7 30 8M2I4M1D3M = 37  39 TTAGATAAAGGATACTG * </a:t>
            </a:r>
          </a:p>
          <a:p>
            <a:r>
              <a:rPr lang="en-US" sz="1600">
                <a:latin typeface="Andale Mono" panose="020B0509000000000004" pitchFamily="49" charset="0"/>
              </a:rPr>
              <a:t>r002   0  mm10_chr1  9 30 3S6M1P1I4M *  0   0 AAAAGATAAGGATA    * </a:t>
            </a:r>
          </a:p>
          <a:p>
            <a:r>
              <a:rPr lang="en-US" sz="1600">
                <a:latin typeface="Andale Mono" panose="020B0509000000000004" pitchFamily="49" charset="0"/>
              </a:rPr>
              <a:t>r003   0  mm10_chr2  9 30 5S6M       *  0   0 GCCTAAGCTAA       * SA,29,-,6H5M,17,0; </a:t>
            </a:r>
          </a:p>
          <a:p>
            <a:r>
              <a:rPr lang="en-US" sz="1600">
                <a:latin typeface="Andale Mono" panose="020B0509000000000004" pitchFamily="49" charset="0"/>
              </a:rPr>
              <a:t>r004   0  mm10_chr5 16 30 6M14N5M    *  0   0 ATAGCTTCAGC       * </a:t>
            </a:r>
          </a:p>
          <a:p>
            <a:r>
              <a:rPr lang="en-US" sz="1600">
                <a:latin typeface="Andale Mono" panose="020B0509000000000004" pitchFamily="49" charset="0"/>
              </a:rPr>
              <a:t>r003 2064 mm10_chr2 29 17 6H5M       *  0   0 TAGGC             * SA:Z,9,+,5S6M,30,1; </a:t>
            </a:r>
          </a:p>
          <a:p>
            <a:r>
              <a:rPr lang="en-US" sz="1600">
                <a:latin typeface="Andale Mono" panose="020B0509000000000004" pitchFamily="49" charset="0"/>
              </a:rPr>
              <a:t>r001  147 mm10_chr1 37 30 9M         =  7 -39 CAGCGGCAT         * NM:i:1</a:t>
            </a:r>
            <a:endParaRPr lang="en-GB" sz="160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a:t>Reference</a:t>
            </a:r>
          </a:p>
          <a:p>
            <a:pPr algn="ctr"/>
            <a:r>
              <a:rPr lang="en-GB"/>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a:t>Read</a:t>
            </a:r>
          </a:p>
          <a:p>
            <a:pPr algn="ctr"/>
            <a:r>
              <a:rPr lang="en-GB"/>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a:t>Mapping</a:t>
            </a:r>
          </a:p>
          <a:p>
            <a:pPr algn="ctr"/>
            <a:r>
              <a:rPr lang="en-GB"/>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a:t>Reference name of </a:t>
            </a:r>
          </a:p>
          <a:p>
            <a:r>
              <a:rPr lang="en-US"/>
              <a:t>the mate/next read</a:t>
            </a:r>
            <a:endParaRPr lang="en-GB"/>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a:t>Position of the</a:t>
            </a:r>
          </a:p>
          <a:p>
            <a:r>
              <a:rPr lang="en-US"/>
              <a:t>mate/next read</a:t>
            </a:r>
            <a:endParaRPr lang="en-GB"/>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a:sym typeface="Wingdings" pitchFamily="2" charset="2"/>
              </a:rPr>
              <a:t>You can use </a:t>
            </a:r>
            <a:r>
              <a:rPr lang="en-GB" sz="2400" err="1">
                <a:sym typeface="Wingdings" pitchFamily="2" charset="2"/>
              </a:rPr>
              <a:t>samtools</a:t>
            </a:r>
            <a:r>
              <a:rPr lang="en-GB" sz="2400">
                <a:sym typeface="Wingdings" pitchFamily="2" charset="2"/>
              </a:rPr>
              <a:t> to interact with alignment data</a:t>
            </a:r>
            <a:endParaRPr lang="en-GB" sz="240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a:t>Sequence </a:t>
            </a:r>
          </a:p>
          <a:p>
            <a:pPr algn="ctr"/>
            <a:r>
              <a:rPr lang="en-US"/>
              <a:t>segment</a:t>
            </a:r>
            <a:endParaRPr lang="en-GB"/>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a:t>Read</a:t>
            </a:r>
          </a:p>
          <a:p>
            <a:pPr algn="ctr"/>
            <a:r>
              <a:rPr lang="en-US"/>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a:t>Alignment</a:t>
            </a:r>
          </a:p>
          <a:p>
            <a:pPr algn="ctr"/>
            <a:r>
              <a:rPr lang="en-US"/>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37</a:t>
            </a:fld>
            <a:endParaRPr lang="en-GB"/>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err="1"/>
              <a:t>Samtools</a:t>
            </a:r>
            <a:r>
              <a:rPr lang="en-GB" sz="2400"/>
              <a:t> </a:t>
            </a:r>
            <a:r>
              <a:rPr lang="en-GB" sz="2400" err="1"/>
              <a:t>flagstat</a:t>
            </a:r>
            <a:r>
              <a:rPr lang="en-GB" sz="2400"/>
              <a:t> will check your </a:t>
            </a:r>
            <a:r>
              <a:rPr lang="en-GB" sz="2400" err="1"/>
              <a:t>sam</a:t>
            </a:r>
            <a:r>
              <a:rPr lang="en-GB" sz="240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err="1"/>
              <a:t>Samtools</a:t>
            </a:r>
            <a:r>
              <a:rPr lang="en-US" sz="4400" b="1"/>
              <a:t> </a:t>
            </a:r>
            <a:r>
              <a:rPr lang="en-US" sz="4400" b="1" err="1"/>
              <a:t>flagstat</a:t>
            </a:r>
            <a:endParaRPr lang="en-GB" sz="4400" b="1"/>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38</a:t>
            </a:fld>
            <a:endParaRPr lang="en-GB"/>
          </a:p>
        </p:txBody>
      </p:sp>
    </p:spTree>
    <p:extLst>
      <p:ext uri="{BB962C8B-B14F-4D97-AF65-F5344CB8AC3E}">
        <p14:creationId xmlns:p14="http://schemas.microsoft.com/office/powerpoint/2010/main" val="2036927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39</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a:t>REMOVE</a:t>
            </a:r>
          </a:p>
          <a:p>
            <a:r>
              <a:rPr lang="en-GB" sz="2400" b="1"/>
              <a:t>duplicates*</a:t>
            </a:r>
            <a:endParaRPr lang="en-GB" sz="1400" b="1"/>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a:t>*</a:t>
            </a:r>
            <a:r>
              <a:rPr lang="da-DK" b="1" err="1"/>
              <a:t>might</a:t>
            </a:r>
            <a:r>
              <a:rPr lang="da-DK" b="1"/>
              <a:t> not </a:t>
            </a:r>
            <a:r>
              <a:rPr lang="da-DK" b="1" err="1"/>
              <a:t>be</a:t>
            </a:r>
            <a:r>
              <a:rPr lang="da-DK" b="1"/>
              <a:t> </a:t>
            </a:r>
            <a:r>
              <a:rPr lang="da-DK" b="1" err="1"/>
              <a:t>recommended</a:t>
            </a:r>
            <a:r>
              <a:rPr lang="da-DK" b="1"/>
              <a:t> </a:t>
            </a:r>
            <a:r>
              <a:rPr lang="da-DK" b="1">
                <a:sym typeface="Wingdings" pitchFamily="2" charset="2"/>
              </a:rPr>
              <a:t></a:t>
            </a:r>
            <a:r>
              <a:rPr lang="da-DK" b="1"/>
              <a:t> </a:t>
            </a:r>
            <a:r>
              <a:rPr lang="da-DK" b="1" err="1"/>
              <a:t>see</a:t>
            </a:r>
            <a:r>
              <a:rPr lang="da-DK" b="1"/>
              <a:t> in </a:t>
            </a:r>
            <a:r>
              <a:rPr lang="da-DK" b="1" err="1"/>
              <a:t>next</a:t>
            </a:r>
            <a:r>
              <a:rPr lang="da-DK" b="1"/>
              <a:t> slides</a:t>
            </a:r>
          </a:p>
        </p:txBody>
      </p:sp>
      <p:sp>
        <p:nvSpPr>
          <p:cNvPr id="10" name="Rounded Rectangle 4">
            <a:extLst>
              <a:ext uri="{FF2B5EF4-FFF2-40B4-BE49-F238E27FC236}">
                <a16:creationId xmlns:a16="http://schemas.microsoft.com/office/drawing/2014/main" id="{F388A88F-6AD7-8932-65A6-183477BB92A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95757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1051399"/>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686432"/>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a:p>
        </p:txBody>
      </p:sp>
      <p:sp>
        <p:nvSpPr>
          <p:cNvPr id="2" name="Right Arrow 1">
            <a:extLst>
              <a:ext uri="{FF2B5EF4-FFF2-40B4-BE49-F238E27FC236}">
                <a16:creationId xmlns:a16="http://schemas.microsoft.com/office/drawing/2014/main" id="{793255B0-2221-9646-71FB-97337C919B8F}"/>
              </a:ext>
            </a:extLst>
          </p:cNvPr>
          <p:cNvSpPr/>
          <p:nvPr/>
        </p:nvSpPr>
        <p:spPr>
          <a:xfrm>
            <a:off x="5571555" y="1919515"/>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583872" y="1615321"/>
            <a:ext cx="922640" cy="276999"/>
          </a:xfrm>
          <a:prstGeom prst="rect">
            <a:avLst/>
          </a:prstGeom>
          <a:noFill/>
        </p:spPr>
        <p:txBody>
          <a:bodyPr wrap="square" rtlCol="0">
            <a:spAutoFit/>
          </a:bodyPr>
          <a:lstStyle/>
          <a:p>
            <a:pPr algn="ctr"/>
            <a:r>
              <a:rPr lang="en-GB" sz="120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474333" y="1801938"/>
            <a:ext cx="1143049" cy="461665"/>
          </a:xfrm>
          <a:prstGeom prst="rect">
            <a:avLst/>
          </a:prstGeom>
          <a:noFill/>
        </p:spPr>
        <p:txBody>
          <a:bodyPr wrap="square" rtlCol="0">
            <a:spAutoFit/>
          </a:bodyPr>
          <a:lstStyle/>
          <a:p>
            <a:pPr algn="ctr"/>
            <a:r>
              <a:rPr lang="en-GB" sz="1200"/>
              <a:t>Chromosome Regions</a:t>
            </a:r>
          </a:p>
        </p:txBody>
      </p:sp>
      <p:sp>
        <p:nvSpPr>
          <p:cNvPr id="20" name="TextBox 19">
            <a:extLst>
              <a:ext uri="{FF2B5EF4-FFF2-40B4-BE49-F238E27FC236}">
                <a16:creationId xmlns:a16="http://schemas.microsoft.com/office/drawing/2014/main" id="{0A1D4BEE-7C6F-604B-4886-400A5B42AE4E}"/>
              </a:ext>
            </a:extLst>
          </p:cNvPr>
          <p:cNvSpPr txBox="1"/>
          <p:nvPr/>
        </p:nvSpPr>
        <p:spPr>
          <a:xfrm>
            <a:off x="4310992" y="588668"/>
            <a:ext cx="3074816" cy="523220"/>
          </a:xfrm>
          <a:prstGeom prst="rect">
            <a:avLst/>
          </a:prstGeom>
          <a:noFill/>
        </p:spPr>
        <p:txBody>
          <a:bodyPr wrap="none" lIns="91440" tIns="45720" rIns="91440" bIns="45720" rtlCol="0" anchor="t">
            <a:spAutoFit/>
          </a:bodyPr>
          <a:lstStyle/>
          <a:p>
            <a:r>
              <a:rPr lang="en-GB" sz="2800"/>
              <a:t>Today we will use ...</a:t>
            </a:r>
            <a:endParaRPr lang="en-US"/>
          </a:p>
        </p:txBody>
      </p:sp>
      <p:sp>
        <p:nvSpPr>
          <p:cNvPr id="21" name="Rectangle 20">
            <a:extLst>
              <a:ext uri="{FF2B5EF4-FFF2-40B4-BE49-F238E27FC236}">
                <a16:creationId xmlns:a16="http://schemas.microsoft.com/office/drawing/2014/main" id="{2AFA359D-93C9-7603-D612-C25F227858AD}"/>
              </a:ext>
            </a:extLst>
          </p:cNvPr>
          <p:cNvSpPr/>
          <p:nvPr/>
        </p:nvSpPr>
        <p:spPr>
          <a:xfrm>
            <a:off x="697605" y="2167942"/>
            <a:ext cx="3187520" cy="5366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A64332-CD7E-F588-1350-B41068488C3A}"/>
              </a:ext>
            </a:extLst>
          </p:cNvPr>
          <p:cNvSpPr/>
          <p:nvPr/>
        </p:nvSpPr>
        <p:spPr>
          <a:xfrm>
            <a:off x="697605" y="3434364"/>
            <a:ext cx="3187520" cy="5044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7A0B75-8B3C-D9E9-1C81-DD8E0BAFB8C5}"/>
              </a:ext>
            </a:extLst>
          </p:cNvPr>
          <p:cNvSpPr/>
          <p:nvPr/>
        </p:nvSpPr>
        <p:spPr>
          <a:xfrm>
            <a:off x="4593464" y="1620590"/>
            <a:ext cx="3144591" cy="601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a:t>Copies of the same template DNA binds to different beads in a </a:t>
            </a:r>
            <a:r>
              <a:rPr lang="en-GB" sz="2200" err="1"/>
              <a:t>flowcell</a:t>
            </a:r>
            <a:endParaRPr lang="en-GB" sz="2200"/>
          </a:p>
          <a:p>
            <a:endParaRPr lang="en-GB" sz="2200"/>
          </a:p>
          <a:p>
            <a:r>
              <a:rPr lang="en-GB" sz="2200"/>
              <a:t>Ribosomal house keeping genes</a:t>
            </a:r>
          </a:p>
          <a:p>
            <a:r>
              <a:rPr lang="en-GB" sz="2200"/>
              <a:t>PCR preferentially enriches smaller and more GC-poor molecules </a:t>
            </a:r>
          </a:p>
          <a:p>
            <a:r>
              <a:rPr lang="en-GB" sz="2200"/>
              <a:t>Over amplification</a:t>
            </a:r>
          </a:p>
          <a:p>
            <a:r>
              <a:rPr lang="en-GB" sz="2200"/>
              <a:t>Low library complexity</a:t>
            </a:r>
          </a:p>
          <a:p>
            <a:endParaRPr lang="en-GB" sz="2200"/>
          </a:p>
          <a:p>
            <a:r>
              <a:rPr lang="en-GB" sz="220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40</a:t>
            </a:fld>
            <a:endParaRPr lang="en-GB"/>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a:t>Tools:</a:t>
            </a:r>
          </a:p>
          <a:p>
            <a:r>
              <a:rPr lang="en-GB" sz="2400" err="1"/>
              <a:t>MarkDuplicates</a:t>
            </a:r>
            <a:endParaRPr lang="en-GB" sz="2400"/>
          </a:p>
          <a:p>
            <a:r>
              <a:rPr lang="en-GB" sz="2400" err="1"/>
              <a:t>Samtools</a:t>
            </a:r>
            <a:endParaRPr lang="en-GB" sz="240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t>Duplicates</a:t>
            </a:r>
            <a:endParaRPr lang="en-GB" sz="220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41</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a:t>QUANTIFY</a:t>
            </a:r>
          </a:p>
          <a:p>
            <a:r>
              <a:rPr lang="en-GB" sz="2400"/>
              <a:t>reads per region</a:t>
            </a:r>
            <a:endParaRPr lang="en-GB" sz="140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a:t>VISUALISE</a:t>
            </a:r>
          </a:p>
          <a:p>
            <a:r>
              <a:rPr lang="en-GB" sz="2400" b="1"/>
              <a:t>reads per bin</a:t>
            </a:r>
            <a:endParaRPr lang="en-GB" sz="1200" b="1"/>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a:t>Genome browser visualization</a:t>
            </a:r>
          </a:p>
        </p:txBody>
      </p:sp>
      <p:sp>
        <p:nvSpPr>
          <p:cNvPr id="3" name="Rounded Rectangle 4">
            <a:extLst>
              <a:ext uri="{FF2B5EF4-FFF2-40B4-BE49-F238E27FC236}">
                <a16:creationId xmlns:a16="http://schemas.microsoft.com/office/drawing/2014/main" id="{A3F85438-CDAC-7252-3949-65E7010424A8}"/>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To Remove Duplicates or Not?</a:t>
            </a:r>
          </a:p>
        </p:txBody>
      </p:sp>
    </p:spTree>
    <p:extLst>
      <p:ext uri="{BB962C8B-B14F-4D97-AF65-F5344CB8AC3E}">
        <p14:creationId xmlns:p14="http://schemas.microsoft.com/office/powerpoint/2010/main" val="4244048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42</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a:t>QUANTIFY</a:t>
            </a:r>
          </a:p>
          <a:p>
            <a:r>
              <a:rPr lang="en-GB" sz="2400" b="1"/>
              <a:t>reads per region</a:t>
            </a:r>
            <a:endParaRPr lang="en-GB" sz="1400" b="1"/>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9" name="Rounded Rectangle 4">
            <a:extLst>
              <a:ext uri="{FF2B5EF4-FFF2-40B4-BE49-F238E27FC236}">
                <a16:creationId xmlns:a16="http://schemas.microsoft.com/office/drawing/2014/main" id="{031675EE-3E72-3060-78BB-1AA02D9C2415}"/>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25658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a:t>General Feature Format (GFF3). Tab separated file</a:t>
            </a:r>
          </a:p>
          <a:p>
            <a:pPr lvl="1"/>
            <a:r>
              <a:rPr lang="en-GB" sz="2200"/>
              <a:t>Contains genomic features: promoter, enhancer, exon, gene, etc. </a:t>
            </a:r>
          </a:p>
          <a:p>
            <a:pPr marL="457200" lvl="1" indent="0">
              <a:buNone/>
            </a:pPr>
            <a:endParaRPr lang="en-GB"/>
          </a:p>
          <a:p>
            <a:pPr lvl="1"/>
            <a:endParaRPr lang="en-GB"/>
          </a:p>
          <a:p>
            <a:pPr lvl="1"/>
            <a:endParaRPr lang="en-GB"/>
          </a:p>
          <a:p>
            <a:pPr marL="457200" lvl="1" indent="0">
              <a:buNone/>
            </a:pPr>
            <a:endParaRPr lang="en-GB"/>
          </a:p>
          <a:p>
            <a:pPr lvl="1"/>
            <a:r>
              <a:rPr lang="en-GB" sz="2200"/>
              <a:t>Column 9 contains attributes: gene id, gene name, transcript id, etc.</a:t>
            </a:r>
          </a:p>
          <a:p>
            <a:pPr marL="457200" lvl="1" indent="0">
              <a:buNone/>
            </a:pPr>
            <a:endParaRPr lang="en-GB"/>
          </a:p>
          <a:p>
            <a:pPr marL="457200" lvl="1" indent="0">
              <a:buNone/>
            </a:pPr>
            <a:endParaRPr lang="en-GB"/>
          </a:p>
          <a:p>
            <a:r>
              <a:rPr lang="en-GB" sz="2400"/>
              <a:t>Gene Transfer Format (GTF). Pretty much the same</a:t>
            </a:r>
          </a:p>
          <a:p>
            <a:pPr lvl="1"/>
            <a:endParaRPr lang="en-GB"/>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GFF/GTF formats</a:t>
            </a:r>
            <a:endParaRPr lang="en-GB" sz="440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err="1">
                <a:latin typeface="Andale Mono" panose="020B0509000000000004" pitchFamily="49" charset="0"/>
              </a:rPr>
              <a:t>gene_id</a:t>
            </a:r>
            <a:r>
              <a:rPr lang="en-GB" sz="1400">
                <a:latin typeface="Andale Mono" panose="020B0509000000000004" pitchFamily="49" charset="0"/>
              </a:rPr>
              <a:t> "ENSMUSG00000102693.2"; </a:t>
            </a:r>
            <a:r>
              <a:rPr lang="en-GB" sz="1400" err="1">
                <a:latin typeface="Andale Mono" panose="020B0509000000000004" pitchFamily="49" charset="0"/>
              </a:rPr>
              <a:t>gene_type</a:t>
            </a:r>
            <a:r>
              <a:rPr lang="en-GB" sz="1400">
                <a:latin typeface="Andale Mono" panose="020B0509000000000004" pitchFamily="49" charset="0"/>
              </a:rPr>
              <a:t> "TEC"; </a:t>
            </a:r>
            <a:r>
              <a:rPr lang="en-GB" sz="1400" err="1">
                <a:latin typeface="Andale Mono" panose="020B0509000000000004" pitchFamily="49" charset="0"/>
              </a:rPr>
              <a:t>gene_name</a:t>
            </a:r>
            <a:r>
              <a:rPr lang="en-GB" sz="1400">
                <a:latin typeface="Andale Mono" panose="020B0509000000000004" pitchFamily="49" charset="0"/>
              </a:rPr>
              <a:t> "4933401J01Rik"; </a:t>
            </a:r>
          </a:p>
          <a:p>
            <a:r>
              <a:rPr lang="en-GB" sz="1400">
                <a:latin typeface="Andale Mono" panose="020B0509000000000004" pitchFamily="49" charset="0"/>
              </a:rPr>
              <a:t>level 2; </a:t>
            </a:r>
            <a:r>
              <a:rPr lang="en-GB" sz="1400" err="1">
                <a:latin typeface="Andale Mono" panose="020B0509000000000004" pitchFamily="49" charset="0"/>
              </a:rPr>
              <a:t>mgi_id</a:t>
            </a:r>
            <a:r>
              <a:rPr lang="en-GB" sz="1400">
                <a:latin typeface="Andale Mono" panose="020B0509000000000004" pitchFamily="49" charset="0"/>
              </a:rPr>
              <a:t> "MGI:1918292"; </a:t>
            </a:r>
            <a:r>
              <a:rPr lang="en-GB" sz="1400" err="1">
                <a:latin typeface="Andale Mono" panose="020B0509000000000004" pitchFamily="49" charset="0"/>
              </a:rPr>
              <a:t>havana_gene</a:t>
            </a:r>
            <a:r>
              <a:rPr lang="en-GB" sz="1400">
                <a:latin typeface="Andale Mono" panose="020B0509000000000004" pitchFamily="49" charset="0"/>
              </a:rPr>
              <a:t> "OTTMUSG00000049935.1"</a:t>
            </a:r>
            <a:endParaRPr lang="en-GB" sz="140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err="1"/>
              <a:t>seqid</a:t>
            </a:r>
            <a:endParaRPr lang="en-GB" b="1"/>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a:latin typeface="Andale Mono" panose="020B0509000000000004" pitchFamily="49" charset="0"/>
              </a:rPr>
              <a:t>ID=ENSMUSG00000102693.2;gene_id=ENSMUSG00000102693.2;gene_type=</a:t>
            </a:r>
            <a:r>
              <a:rPr lang="en-GB" sz="1400" err="1">
                <a:latin typeface="Andale Mono" panose="020B0509000000000004" pitchFamily="49" charset="0"/>
              </a:rPr>
              <a:t>TEC;gene_name</a:t>
            </a:r>
            <a:r>
              <a:rPr lang="en-GB" sz="1400">
                <a:latin typeface="Andale Mono" panose="020B0509000000000004" pitchFamily="49" charset="0"/>
              </a:rPr>
              <a:t>=4933401J01Rik;</a:t>
            </a:r>
          </a:p>
          <a:p>
            <a:r>
              <a:rPr lang="en-GB" sz="1400">
                <a:latin typeface="Andale Mono" panose="020B0509000000000004" pitchFamily="49" charset="0"/>
              </a:rPr>
              <a:t>level=2;mgi_id=MGI:1918292;havana_gene=OTTMUSG00000049935.1</a:t>
            </a:r>
          </a:p>
          <a:p>
            <a:endParaRPr lang="en-GB" sz="140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43</a:t>
            </a:fld>
            <a:endParaRPr lang="en-GB"/>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a:t>Most of times is this the end goal!</a:t>
            </a:r>
          </a:p>
          <a:p>
            <a:pPr marL="0" indent="0">
              <a:lnSpc>
                <a:spcPct val="120000"/>
              </a:lnSpc>
              <a:buNone/>
            </a:pPr>
            <a:r>
              <a:rPr lang="en-GB"/>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a:t>Gene/Transcript</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a:t>Reference</a:t>
              </a:r>
            </a:p>
            <a:p>
              <a:pPr algn="ctr"/>
              <a:r>
                <a:rPr lang="en-GB"/>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a:t>100 </a:t>
              </a:r>
              <a:r>
                <a:rPr lang="en-GB" err="1"/>
                <a:t>bp</a:t>
              </a:r>
              <a:endParaRPr lang="en-GB"/>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a:t>250 </a:t>
              </a:r>
              <a:r>
                <a:rPr lang="en-GB" err="1"/>
                <a:t>bp</a:t>
              </a:r>
              <a:endParaRPr lang="en-GB"/>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a:t>300 </a:t>
              </a:r>
              <a:r>
                <a:rPr lang="en-GB" err="1"/>
                <a:t>bp</a:t>
              </a:r>
              <a:endParaRPr lang="en-GB"/>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a:t>350 </a:t>
              </a:r>
              <a:r>
                <a:rPr lang="en-GB" err="1"/>
                <a:t>bp</a:t>
              </a:r>
              <a:endParaRPr lang="en-GB"/>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a:t>150 </a:t>
              </a:r>
              <a:r>
                <a:rPr lang="en-GB" err="1"/>
                <a:t>bp</a:t>
              </a:r>
              <a:endParaRPr lang="en-GB"/>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a:t>200 </a:t>
              </a:r>
              <a:r>
                <a:rPr lang="en-GB" err="1"/>
                <a:t>bp</a:t>
              </a:r>
              <a:endParaRPr lang="en-GB"/>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a:t>400 </a:t>
              </a:r>
              <a:r>
                <a:rPr lang="en-GB" err="1"/>
                <a:t>bp</a:t>
              </a:r>
              <a:endParaRPr lang="en-GB"/>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Read count tables</a:t>
            </a:r>
            <a:endParaRPr lang="en-GB" sz="4400" b="1"/>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44</a:t>
            </a:fld>
            <a:endParaRPr lang="en-GB"/>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STAR</a:t>
            </a:r>
          </a:p>
          <a:p>
            <a:pPr algn="ctr"/>
            <a:r>
              <a:rPr lang="en-GB" sz="2400"/>
              <a:t>HISAT2</a:t>
            </a:r>
          </a:p>
          <a:p>
            <a:pPr algn="ctr"/>
            <a:r>
              <a:rPr lang="en-GB" sz="2400" err="1"/>
              <a:t>bedtools</a:t>
            </a:r>
            <a:endParaRPr lang="en-GB" sz="2400"/>
          </a:p>
          <a:p>
            <a:pPr algn="ctr"/>
            <a:r>
              <a:rPr lang="en-GB" sz="2400" err="1"/>
              <a:t>Rsubread</a:t>
            </a:r>
            <a:endParaRPr lang="en-GB" sz="240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45</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a:t>QUANTIFY</a:t>
            </a:r>
          </a:p>
          <a:p>
            <a:r>
              <a:rPr lang="en-GB" sz="2400"/>
              <a:t>reads per region</a:t>
            </a:r>
            <a:endParaRPr lang="en-GB" sz="140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6915970" y="2545332"/>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33448"/>
            <a:ext cx="6821918" cy="1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a:solidFill>
                  <a:srgbClr val="C00000"/>
                </a:solidFill>
              </a:rPr>
              <a:t>.</a:t>
            </a:r>
            <a:r>
              <a:rPr lang="da-DK" sz="2400" b="1" err="1">
                <a:solidFill>
                  <a:srgbClr val="C00000"/>
                </a:solidFill>
              </a:rPr>
              <a:t>fastq</a:t>
            </a:r>
            <a:endParaRPr lang="da-DK" sz="2400" b="1">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5412839" y="905168"/>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a:t>Quality control check: </a:t>
            </a:r>
            <a:r>
              <a:rPr lang="en-GB" sz="2400" b="1" err="1"/>
              <a:t>MultiQC</a:t>
            </a:r>
            <a:r>
              <a:rPr lang="en-GB" sz="2400" b="1"/>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12218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17497" y="309760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202693" y="3109724"/>
            <a:ext cx="0" cy="273437"/>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lIns="91440" tIns="45720" rIns="91440" bIns="45720" rtlCol="0" anchor="t">
            <a:spAutoFit/>
          </a:bodyPr>
          <a:lstStyle/>
          <a:p>
            <a:r>
              <a:rPr lang="da-DK" sz="2400" b="1">
                <a:solidFill>
                  <a:srgbClr val="C00000"/>
                </a:solidFill>
              </a:rPr>
              <a:t>.</a:t>
            </a:r>
            <a:r>
              <a:rPr lang="da-DK" sz="2400" b="1" err="1">
                <a:solidFill>
                  <a:srgbClr val="C00000"/>
                </a:solidFill>
              </a:rPr>
              <a:t>tsv</a:t>
            </a:r>
            <a:endParaRPr lang="da-DK" sz="2400" b="1">
              <a:solidFill>
                <a:srgbClr val="C00000"/>
              </a:solidFill>
              <a:cs typeface="Calibri"/>
            </a:endParaRPr>
          </a:p>
        </p:txBody>
      </p:sp>
      <p:sp>
        <p:nvSpPr>
          <p:cNvPr id="3" name="Rounded Rectangle 4">
            <a:extLst>
              <a:ext uri="{FF2B5EF4-FFF2-40B4-BE49-F238E27FC236}">
                <a16:creationId xmlns:a16="http://schemas.microsoft.com/office/drawing/2014/main" id="{D5FFB991-0211-B7F2-A652-3B2FAB49B3B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cxnSp>
        <p:nvCxnSpPr>
          <p:cNvPr id="2" name="Straight Arrow Connector 1">
            <a:extLst>
              <a:ext uri="{FF2B5EF4-FFF2-40B4-BE49-F238E27FC236}">
                <a16:creationId xmlns:a16="http://schemas.microsoft.com/office/drawing/2014/main" id="{18658924-89EE-287D-2CF6-43A4CEB4E057}"/>
              </a:ext>
            </a:extLst>
          </p:cNvPr>
          <p:cNvCxnSpPr>
            <a:cxnSpLocks/>
          </p:cNvCxnSpPr>
          <p:nvPr/>
        </p:nvCxnSpPr>
        <p:spPr>
          <a:xfrm flipV="1">
            <a:off x="10399771" y="4069963"/>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B97A72-3697-3AC7-1862-C44F363514A2}"/>
              </a:ext>
            </a:extLst>
          </p:cNvPr>
          <p:cNvCxnSpPr>
            <a:cxnSpLocks/>
          </p:cNvCxnSpPr>
          <p:nvPr/>
        </p:nvCxnSpPr>
        <p:spPr>
          <a:xfrm flipV="1">
            <a:off x="10330977" y="310537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25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MultiQC</a:t>
            </a:r>
            <a:r>
              <a:rPr lang="en-GB" sz="4400" b="1"/>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a:t>Summarises all kinds of reports:</a:t>
            </a:r>
          </a:p>
          <a:p>
            <a:pPr marL="742950" lvl="1" indent="-285750">
              <a:buFont typeface="Arial" panose="020B0604020202020204" pitchFamily="34" charset="0"/>
              <a:buChar char="•"/>
            </a:pPr>
            <a:r>
              <a:rPr lang="en-GB" sz="2400" err="1"/>
              <a:t>FastQC</a:t>
            </a:r>
            <a:endParaRPr lang="en-GB" sz="2400"/>
          </a:p>
          <a:p>
            <a:pPr marL="742950" lvl="1" indent="-285750">
              <a:buFont typeface="Arial" panose="020B0604020202020204" pitchFamily="34" charset="0"/>
              <a:buChar char="•"/>
            </a:pPr>
            <a:r>
              <a:rPr lang="en-GB" sz="2400"/>
              <a:t>Trimming</a:t>
            </a:r>
          </a:p>
          <a:p>
            <a:pPr marL="742950" lvl="1" indent="-285750">
              <a:buFont typeface="Arial" panose="020B0604020202020204" pitchFamily="34" charset="0"/>
              <a:buChar char="•"/>
            </a:pPr>
            <a:r>
              <a:rPr lang="en-GB" sz="2400"/>
              <a:t>Alignment</a:t>
            </a:r>
          </a:p>
          <a:p>
            <a:pPr marL="742950" lvl="1" indent="-285750">
              <a:buFont typeface="Arial" panose="020B0604020202020204" pitchFamily="34" charset="0"/>
              <a:buChar char="•"/>
            </a:pPr>
            <a:r>
              <a:rPr lang="en-GB" sz="2400"/>
              <a:t>Feature counts</a:t>
            </a:r>
          </a:p>
          <a:p>
            <a:pPr marL="742950" lvl="1" indent="-285750">
              <a:buFont typeface="Arial" panose="020B0604020202020204" pitchFamily="34" charset="0"/>
              <a:buChar char="•"/>
            </a:pPr>
            <a:r>
              <a:rPr lang="en-GB" sz="240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46</a:t>
            </a:fld>
            <a:endParaRPr lang="en-GB"/>
          </a:p>
        </p:txBody>
      </p:sp>
    </p:spTree>
    <p:extLst>
      <p:ext uri="{BB962C8B-B14F-4D97-AF65-F5344CB8AC3E}">
        <p14:creationId xmlns:p14="http://schemas.microsoft.com/office/powerpoint/2010/main" val="4150862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a:t>Alignment and quantification in one step</a:t>
            </a:r>
          </a:p>
          <a:p>
            <a:pPr marL="0" indent="0">
              <a:buNone/>
            </a:pPr>
            <a:r>
              <a:rPr lang="en-GB" sz="2200">
                <a:sym typeface="Wingdings" pitchFamily="2" charset="2"/>
              </a:rPr>
              <a:t>4 x faster than the </a:t>
            </a:r>
            <a:r>
              <a:rPr lang="en-GB" sz="2200" b="1">
                <a:sym typeface="Wingdings" pitchFamily="2" charset="2"/>
              </a:rPr>
              <a:t>fastest</a:t>
            </a:r>
            <a:r>
              <a:rPr lang="en-GB" sz="2200">
                <a:sym typeface="Wingdings" pitchFamily="2" charset="2"/>
              </a:rPr>
              <a:t> regular alignment tools</a:t>
            </a:r>
          </a:p>
          <a:p>
            <a:pPr marL="0" indent="0">
              <a:buNone/>
            </a:pPr>
            <a:r>
              <a:rPr lang="en-GB" sz="2200">
                <a:sym typeface="Wingdings" pitchFamily="2" charset="2"/>
              </a:rPr>
              <a:t>Memory usage ~ 10 x lower</a:t>
            </a:r>
          </a:p>
          <a:p>
            <a:pPr marL="0" indent="0">
              <a:buNone/>
            </a:pPr>
            <a:endParaRPr lang="en-GB" sz="2200">
              <a:sym typeface="Wingdings" pitchFamily="2" charset="2"/>
            </a:endParaRPr>
          </a:p>
          <a:p>
            <a:pPr marL="0" indent="0">
              <a:buNone/>
            </a:pPr>
            <a:r>
              <a:rPr lang="en-GB" sz="2200">
                <a:sym typeface="Wingdings" pitchFamily="2" charset="2"/>
              </a:rPr>
              <a:t>Easy to use! Download their data and calculate your count matrices</a:t>
            </a:r>
          </a:p>
          <a:p>
            <a:pPr marL="0" indent="0">
              <a:buNone/>
            </a:pPr>
            <a:endParaRPr lang="en-GB" sz="2200">
              <a:sym typeface="Wingdings" pitchFamily="2" charset="2"/>
            </a:endParaRPr>
          </a:p>
          <a:p>
            <a:pPr marL="0" indent="0">
              <a:buNone/>
            </a:pPr>
            <a:r>
              <a:rPr lang="en-GB" sz="2200">
                <a:sym typeface="Wingdings" pitchFamily="2" charset="2"/>
              </a:rPr>
              <a:t>Precomputed indexes for several species:</a:t>
            </a:r>
          </a:p>
          <a:p>
            <a:pPr lvl="1"/>
            <a:r>
              <a:rPr lang="en-GB" sz="2200">
                <a:sym typeface="Wingdings" pitchFamily="2" charset="2"/>
              </a:rPr>
              <a:t>Human</a:t>
            </a:r>
          </a:p>
          <a:p>
            <a:pPr lvl="1"/>
            <a:r>
              <a:rPr lang="en-GB" sz="220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a:p>
          <a:p>
            <a:r>
              <a:rPr lang="en-GB" sz="4400" b="1"/>
              <a:t> Pseudoalignment &amp; Quantification</a:t>
            </a:r>
            <a:br>
              <a:rPr lang="en-GB" sz="4400" b="1"/>
            </a:br>
            <a:endParaRPr lang="en-GB" sz="4400" b="1"/>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Salmon</a:t>
            </a:r>
          </a:p>
          <a:p>
            <a:pPr algn="ctr"/>
            <a:r>
              <a:rPr lang="en-GB" sz="2400" err="1"/>
              <a:t>Kallisto</a:t>
            </a:r>
            <a:endParaRPr lang="en-GB" sz="240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47</a:t>
            </a:fld>
            <a:endParaRPr lang="en-GB"/>
          </a:p>
        </p:txBody>
      </p:sp>
      <p:sp>
        <p:nvSpPr>
          <p:cNvPr id="8" name="TextBox 7">
            <a:extLst>
              <a:ext uri="{FF2B5EF4-FFF2-40B4-BE49-F238E27FC236}">
                <a16:creationId xmlns:a16="http://schemas.microsoft.com/office/drawing/2014/main" id="{46AF00A0-D685-2566-E1EE-DC07CDFEF3E5}"/>
              </a:ext>
            </a:extLst>
          </p:cNvPr>
          <p:cNvSpPr txBox="1"/>
          <p:nvPr/>
        </p:nvSpPr>
        <p:spPr>
          <a:xfrm>
            <a:off x="548091" y="5629295"/>
            <a:ext cx="4476552" cy="1200329"/>
          </a:xfrm>
          <a:prstGeom prst="rect">
            <a:avLst/>
          </a:prstGeom>
          <a:noFill/>
        </p:spPr>
        <p:txBody>
          <a:bodyPr wrap="square" lIns="91440" tIns="45720" rIns="91440" bIns="45720" anchor="t">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cs typeface="Calibri"/>
            </a:endParaRPr>
          </a:p>
          <a:p>
            <a:r>
              <a:rPr lang="en-GB" sz="1200" dirty="0">
                <a:ea typeface="+mn-lt"/>
                <a:cs typeface="+mn-lt"/>
              </a:rPr>
              <a:t>https://tinyheero.github.io/2015/09/02/pseudoalignments-kallisto.html</a:t>
            </a:r>
            <a:endParaRPr lang="en-GB" dirty="0"/>
          </a:p>
          <a:p>
            <a:endParaRPr lang="en-GB" sz="1200">
              <a:cs typeface="Calibri" panose="020F0502020204030204"/>
            </a:endParaRPr>
          </a:p>
        </p:txBody>
      </p:sp>
      <p:sp>
        <p:nvSpPr>
          <p:cNvPr id="9" name="TextBox 8">
            <a:extLst>
              <a:ext uri="{FF2B5EF4-FFF2-40B4-BE49-F238E27FC236}">
                <a16:creationId xmlns:a16="http://schemas.microsoft.com/office/drawing/2014/main" id="{41F8F367-DC98-2081-1DB2-9B323460EA99}"/>
              </a:ext>
            </a:extLst>
          </p:cNvPr>
          <p:cNvSpPr txBox="1"/>
          <p:nvPr/>
        </p:nvSpPr>
        <p:spPr>
          <a:xfrm>
            <a:off x="9974553" y="6126968"/>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Kallisto</a:t>
            </a:r>
            <a:endParaRPr lang="en-US" dirty="0">
              <a:cs typeface="Calibri"/>
            </a:endParaRPr>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err="1"/>
              <a:t>fastq</a:t>
            </a:r>
            <a:r>
              <a:rPr lang="en-GB" sz="120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err="1"/>
                <a:t>fasta</a:t>
              </a:r>
              <a:r>
                <a:rPr lang="en-GB" sz="120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err="1"/>
              <a:t>fastq</a:t>
            </a:r>
            <a:r>
              <a:rPr lang="en-GB" sz="120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err="1"/>
              <a:t>BigWig</a:t>
            </a:r>
            <a:r>
              <a:rPr lang="en-GB" sz="120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err="1"/>
              <a:t>MultiQC</a:t>
            </a:r>
            <a:r>
              <a:rPr lang="en-GB" sz="120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a:t>Gene/Region</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48</a:t>
            </a:fld>
            <a:endParaRPr lang="en-GB"/>
          </a:p>
        </p:txBody>
      </p:sp>
      <p:sp>
        <p:nvSpPr>
          <p:cNvPr id="8" name="Rounded Rectangle 4">
            <a:extLst>
              <a:ext uri="{FF2B5EF4-FFF2-40B4-BE49-F238E27FC236}">
                <a16:creationId xmlns:a16="http://schemas.microsoft.com/office/drawing/2014/main" id="{05FE352A-81AE-B333-BE22-3953D33CFDB8}"/>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028644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a:t>Bioinformatics community for curated pipelines</a:t>
            </a:r>
          </a:p>
          <a:p>
            <a:endParaRPr lang="en-GB" sz="2400"/>
          </a:p>
          <a:p>
            <a:endParaRPr lang="en-GB" sz="2400"/>
          </a:p>
          <a:p>
            <a:endParaRPr lang="en-GB" sz="2400"/>
          </a:p>
          <a:p>
            <a:r>
              <a:rPr lang="en-GB" sz="2400"/>
              <a:t>Completely reproducible, following gold standards and easy to implement</a:t>
            </a:r>
          </a:p>
          <a:p>
            <a:endParaRPr lang="en-GB" sz="2400"/>
          </a:p>
          <a:p>
            <a:r>
              <a:rPr lang="en-GB" sz="2400"/>
              <a:t>More and more pipelines are being introduced and updated</a:t>
            </a:r>
          </a:p>
          <a:p>
            <a:endParaRPr lang="en-GB"/>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49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a:t>Bulk </a:t>
            </a:r>
            <a:r>
              <a:rPr lang="en-GB" sz="2400" err="1"/>
              <a:t>RNAseq</a:t>
            </a:r>
            <a:endParaRPr lang="en-GB" sz="2400"/>
          </a:p>
          <a:p>
            <a:pPr marL="742950" lvl="1" indent="-285750">
              <a:buFont typeface="Arial" panose="020B0604020202020204" pitchFamily="34" charset="0"/>
              <a:buChar char="•"/>
            </a:pPr>
            <a:r>
              <a:rPr lang="en-GB" sz="2400"/>
              <a:t>Single Cell </a:t>
            </a:r>
            <a:r>
              <a:rPr lang="en-GB" sz="2400" err="1"/>
              <a:t>RNAseq</a:t>
            </a:r>
            <a:r>
              <a:rPr lang="en-GB" sz="240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err="1"/>
              <a:t>ATACseq</a:t>
            </a:r>
            <a:endParaRPr lang="en-GB" sz="2400"/>
          </a:p>
          <a:p>
            <a:pPr marL="742950" lvl="1" indent="-285750">
              <a:buFont typeface="Arial" panose="020B0604020202020204" pitchFamily="34" charset="0"/>
              <a:buChar char="•"/>
            </a:pPr>
            <a:r>
              <a:rPr lang="en-GB" sz="2400" err="1"/>
              <a:t>ChIPseq</a:t>
            </a:r>
            <a:endParaRPr lang="en-GB" sz="2400"/>
          </a:p>
          <a:p>
            <a:pPr marL="742950" lvl="1" indent="-285750">
              <a:buFont typeface="Arial" panose="020B0604020202020204" pitchFamily="34" charset="0"/>
              <a:buChar char="•"/>
            </a:pPr>
            <a:r>
              <a:rPr lang="en-GB" sz="2400" err="1"/>
              <a:t>HICseq</a:t>
            </a:r>
            <a:endParaRPr lang="en-GB" sz="240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a:hlinkClick r:id="rId4"/>
              </a:rPr>
              <a:t>https://</a:t>
            </a:r>
            <a:r>
              <a:rPr lang="en-GB" err="1">
                <a:hlinkClick r:id="rId4"/>
              </a:rPr>
              <a:t>nf-co.re</a:t>
            </a:r>
            <a:r>
              <a:rPr lang="en-GB">
                <a:hlinkClick r:id="rId4"/>
              </a:rPr>
              <a:t>/pipelines</a:t>
            </a:r>
            <a:endParaRPr lang="en-GB"/>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428908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err="1"/>
              <a:t>fastq</a:t>
            </a:r>
            <a:r>
              <a:rPr lang="en-GB" sz="120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err="1"/>
                <a:t>fasta</a:t>
              </a:r>
              <a:r>
                <a:rPr lang="en-GB" sz="120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err="1"/>
              <a:t>fastq</a:t>
            </a:r>
            <a:r>
              <a:rPr lang="en-GB" sz="120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err="1"/>
              <a:t>BigWig</a:t>
            </a:r>
            <a:r>
              <a:rPr lang="en-GB" sz="120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err="1"/>
              <a:t>MultiQC</a:t>
            </a:r>
            <a:r>
              <a:rPr lang="en-GB" sz="120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a:t>Gene/Region</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50</a:t>
            </a:fld>
            <a:endParaRPr lang="en-GB"/>
          </a:p>
        </p:txBody>
      </p:sp>
      <p:sp>
        <p:nvSpPr>
          <p:cNvPr id="7" name="Rounded Rectangle 4">
            <a:extLst>
              <a:ext uri="{FF2B5EF4-FFF2-40B4-BE49-F238E27FC236}">
                <a16:creationId xmlns:a16="http://schemas.microsoft.com/office/drawing/2014/main" id="{E040F994-BFC2-0717-CB63-4C11C8B4D44D}"/>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1900715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915-7783-46E9-B955-60103C534978}"/>
              </a:ext>
            </a:extLst>
          </p:cNvPr>
          <p:cNvSpPr>
            <a:spLocks noGrp="1"/>
          </p:cNvSpPr>
          <p:nvPr>
            <p:ph type="title"/>
          </p:nvPr>
        </p:nvSpPr>
        <p:spPr/>
        <p:txBody>
          <a:bodyPr/>
          <a:lstStyle/>
          <a:p>
            <a:r>
              <a:rPr lang="en-US" dirty="0">
                <a:cs typeface="Calibri Light"/>
              </a:rPr>
              <a:t>Perhaps a slide on pipelines?</a:t>
            </a:r>
          </a:p>
        </p:txBody>
      </p:sp>
      <p:sp>
        <p:nvSpPr>
          <p:cNvPr id="3" name="Content Placeholder 2">
            <a:extLst>
              <a:ext uri="{FF2B5EF4-FFF2-40B4-BE49-F238E27FC236}">
                <a16:creationId xmlns:a16="http://schemas.microsoft.com/office/drawing/2014/main" id="{D31E5AC1-EB7D-B6F0-0FEF-17CFB1E067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2438BB-6F69-9DB7-A803-AB7C2D0679BC}"/>
              </a:ext>
            </a:extLst>
          </p:cNvPr>
          <p:cNvSpPr>
            <a:spLocks noGrp="1"/>
          </p:cNvSpPr>
          <p:nvPr>
            <p:ph type="sldNum" sz="quarter" idx="12"/>
          </p:nvPr>
        </p:nvSpPr>
        <p:spPr/>
        <p:txBody>
          <a:bodyPr/>
          <a:lstStyle/>
          <a:p>
            <a:fld id="{488F6B55-2FBF-E645-B561-8271EEC5CE3D}" type="slidenum">
              <a:rPr lang="en-GB" smtClean="0"/>
              <a:t>51</a:t>
            </a:fld>
            <a:endParaRPr lang="en-GB"/>
          </a:p>
        </p:txBody>
      </p:sp>
    </p:spTree>
    <p:extLst>
      <p:ext uri="{BB962C8B-B14F-4D97-AF65-F5344CB8AC3E}">
        <p14:creationId xmlns:p14="http://schemas.microsoft.com/office/powerpoint/2010/main" val="225072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9" name="TextBox 8">
            <a:extLst>
              <a:ext uri="{FF2B5EF4-FFF2-40B4-BE49-F238E27FC236}">
                <a16:creationId xmlns:a16="http://schemas.microsoft.com/office/drawing/2014/main" id="{00D659BF-E387-2961-6EEC-4D78E4A42284}"/>
              </a:ext>
            </a:extLst>
          </p:cNvPr>
          <p:cNvSpPr txBox="1"/>
          <p:nvPr/>
        </p:nvSpPr>
        <p:spPr>
          <a:xfrm>
            <a:off x="508346" y="5362102"/>
            <a:ext cx="1622175" cy="892552"/>
          </a:xfrm>
          <a:prstGeom prst="rect">
            <a:avLst/>
          </a:prstGeom>
          <a:noFill/>
        </p:spPr>
        <p:txBody>
          <a:bodyPr wrap="none" rtlCol="0">
            <a:spAutoFit/>
          </a:bodyPr>
          <a:lstStyle/>
          <a:p>
            <a:r>
              <a:rPr lang="en-GB" sz="2800" b="1"/>
              <a:t>CONVERT</a:t>
            </a:r>
          </a:p>
          <a:p>
            <a:r>
              <a:rPr lang="en-GB" sz="2400" b="1"/>
              <a:t>to text files</a:t>
            </a:r>
          </a:p>
        </p:txBody>
      </p:sp>
      <p:sp>
        <p:nvSpPr>
          <p:cNvPr id="18" name="TextBox 17">
            <a:extLst>
              <a:ext uri="{FF2B5EF4-FFF2-40B4-BE49-F238E27FC236}">
                <a16:creationId xmlns:a16="http://schemas.microsoft.com/office/drawing/2014/main" id="{866761A1-2BF5-AE6E-D2DF-A799E43F34C8}"/>
              </a:ext>
            </a:extLst>
          </p:cNvPr>
          <p:cNvSpPr txBox="1"/>
          <p:nvPr/>
        </p:nvSpPr>
        <p:spPr>
          <a:xfrm>
            <a:off x="3078452" y="5362102"/>
            <a:ext cx="974947" cy="892552"/>
          </a:xfrm>
          <a:prstGeom prst="rect">
            <a:avLst/>
          </a:prstGeom>
          <a:noFill/>
        </p:spPr>
        <p:txBody>
          <a:bodyPr wrap="none" rtlCol="0">
            <a:spAutoFit/>
          </a:bodyPr>
          <a:lstStyle/>
          <a:p>
            <a:r>
              <a:rPr lang="en-GB" sz="2800" b="1"/>
              <a:t>TRIM</a:t>
            </a:r>
          </a:p>
          <a:p>
            <a:r>
              <a:rPr lang="en-GB" sz="2400" b="1"/>
              <a:t>reads</a:t>
            </a:r>
          </a:p>
        </p:txBody>
      </p:sp>
      <p:sp>
        <p:nvSpPr>
          <p:cNvPr id="20" name="TextBox 19">
            <a:extLst>
              <a:ext uri="{FF2B5EF4-FFF2-40B4-BE49-F238E27FC236}">
                <a16:creationId xmlns:a16="http://schemas.microsoft.com/office/drawing/2014/main" id="{DC350F58-E5E6-708B-058C-2817D20DD0D5}"/>
              </a:ext>
            </a:extLst>
          </p:cNvPr>
          <p:cNvSpPr txBox="1"/>
          <p:nvPr/>
        </p:nvSpPr>
        <p:spPr>
          <a:xfrm>
            <a:off x="5343762" y="5362102"/>
            <a:ext cx="1739643" cy="892552"/>
          </a:xfrm>
          <a:prstGeom prst="rect">
            <a:avLst/>
          </a:prstGeom>
          <a:noFill/>
        </p:spPr>
        <p:txBody>
          <a:bodyPr wrap="none" rtlCol="0">
            <a:spAutoFit/>
          </a:bodyPr>
          <a:lstStyle/>
          <a:p>
            <a:r>
              <a:rPr lang="en-GB" sz="2800" b="1"/>
              <a:t>ALIGN</a:t>
            </a:r>
          </a:p>
          <a:p>
            <a:r>
              <a:rPr lang="en-GB" sz="2400" b="1"/>
              <a:t>to reference</a:t>
            </a:r>
            <a:endParaRPr lang="en-GB" sz="1400" b="1"/>
          </a:p>
        </p:txBody>
      </p:sp>
      <p:sp>
        <p:nvSpPr>
          <p:cNvPr id="22" name="TextBox 21">
            <a:extLst>
              <a:ext uri="{FF2B5EF4-FFF2-40B4-BE49-F238E27FC236}">
                <a16:creationId xmlns:a16="http://schemas.microsoft.com/office/drawing/2014/main" id="{7AFF6624-1DA7-7425-85E3-90C55CADD316}"/>
              </a:ext>
            </a:extLst>
          </p:cNvPr>
          <p:cNvSpPr txBox="1"/>
          <p:nvPr/>
        </p:nvSpPr>
        <p:spPr>
          <a:xfrm>
            <a:off x="7582568" y="5362102"/>
            <a:ext cx="2150832" cy="892552"/>
          </a:xfrm>
          <a:prstGeom prst="rect">
            <a:avLst/>
          </a:prstGeom>
          <a:noFill/>
        </p:spPr>
        <p:txBody>
          <a:bodyPr wrap="square" rtlCol="0">
            <a:spAutoFit/>
          </a:bodyPr>
          <a:lstStyle/>
          <a:p>
            <a:r>
              <a:rPr lang="en-GB" sz="2800" b="1"/>
              <a:t>REMOVE</a:t>
            </a:r>
          </a:p>
          <a:p>
            <a:r>
              <a:rPr lang="en-GB" sz="2400" b="1"/>
              <a:t>duplicates*</a:t>
            </a:r>
            <a:endParaRPr lang="en-GB" sz="1400" b="1"/>
          </a:p>
        </p:txBody>
      </p:sp>
      <p:sp>
        <p:nvSpPr>
          <p:cNvPr id="24" name="TextBox 23">
            <a:extLst>
              <a:ext uri="{FF2B5EF4-FFF2-40B4-BE49-F238E27FC236}">
                <a16:creationId xmlns:a16="http://schemas.microsoft.com/office/drawing/2014/main" id="{B8A7255E-C2E6-DF3B-FFC0-3D16F64B0359}"/>
              </a:ext>
            </a:extLst>
          </p:cNvPr>
          <p:cNvSpPr txBox="1"/>
          <p:nvPr/>
        </p:nvSpPr>
        <p:spPr>
          <a:xfrm>
            <a:off x="7663821" y="6355328"/>
            <a:ext cx="3721340" cy="369332"/>
          </a:xfrm>
          <a:prstGeom prst="rect">
            <a:avLst/>
          </a:prstGeom>
          <a:noFill/>
        </p:spPr>
        <p:txBody>
          <a:bodyPr wrap="none" lIns="91440" tIns="45720" rIns="91440" bIns="45720" rtlCol="0" anchor="t">
            <a:spAutoFit/>
          </a:bodyPr>
          <a:lstStyle/>
          <a:p>
            <a:r>
              <a:rPr lang="da-DK" b="1"/>
              <a:t>*</a:t>
            </a:r>
            <a:r>
              <a:rPr lang="da-DK" b="1" err="1"/>
              <a:t>might</a:t>
            </a:r>
            <a:r>
              <a:rPr lang="da-DK" b="1"/>
              <a:t> not </a:t>
            </a:r>
            <a:r>
              <a:rPr lang="da-DK" b="1" err="1"/>
              <a:t>always</a:t>
            </a:r>
            <a:r>
              <a:rPr lang="da-DK" b="1"/>
              <a:t> </a:t>
            </a:r>
            <a:r>
              <a:rPr lang="da-DK" b="1" err="1"/>
              <a:t>be</a:t>
            </a:r>
            <a:r>
              <a:rPr lang="da-DK" b="1"/>
              <a:t> </a:t>
            </a:r>
            <a:r>
              <a:rPr lang="da-DK" b="1" err="1"/>
              <a:t>recommended</a:t>
            </a:r>
            <a:r>
              <a:rPr lang="da-DK" b="1"/>
              <a:t> </a:t>
            </a:r>
            <a:endParaRPr lang="da-DK" b="1">
              <a:cs typeface="Calibri"/>
            </a:endParaRPr>
          </a:p>
        </p:txBody>
      </p:sp>
      <p:sp>
        <p:nvSpPr>
          <p:cNvPr id="27" name="TextBox 26">
            <a:extLst>
              <a:ext uri="{FF2B5EF4-FFF2-40B4-BE49-F238E27FC236}">
                <a16:creationId xmlns:a16="http://schemas.microsoft.com/office/drawing/2014/main" id="{9BB084B6-CCF2-54EB-09B2-29BFD0F3272A}"/>
              </a:ext>
            </a:extLst>
          </p:cNvPr>
          <p:cNvSpPr txBox="1"/>
          <p:nvPr/>
        </p:nvSpPr>
        <p:spPr>
          <a:xfrm>
            <a:off x="9569580" y="5362102"/>
            <a:ext cx="2303024" cy="892552"/>
          </a:xfrm>
          <a:prstGeom prst="rect">
            <a:avLst/>
          </a:prstGeom>
          <a:noFill/>
        </p:spPr>
        <p:txBody>
          <a:bodyPr wrap="square" rtlCol="0">
            <a:spAutoFit/>
          </a:bodyPr>
          <a:lstStyle/>
          <a:p>
            <a:r>
              <a:rPr lang="en-GB" sz="2800" b="1"/>
              <a:t>QUANTIFY</a:t>
            </a:r>
          </a:p>
          <a:p>
            <a:r>
              <a:rPr lang="en-GB" sz="2400" b="1"/>
              <a:t>reads per region</a:t>
            </a:r>
            <a:endParaRPr lang="en-GB" sz="1400" b="1"/>
          </a:p>
        </p:txBody>
      </p:sp>
    </p:spTree>
    <p:extLst>
      <p:ext uri="{BB962C8B-B14F-4D97-AF65-F5344CB8AC3E}">
        <p14:creationId xmlns:p14="http://schemas.microsoft.com/office/powerpoint/2010/main" val="181135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a:t>.</a:t>
            </a:r>
            <a:r>
              <a:rPr lang="da-DK" sz="3600" b="1" err="1"/>
              <a:t>bcl</a:t>
            </a:r>
            <a:endParaRPr lang="da-DK" sz="3600" b="1"/>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8" name="Rectangle 7">
            <a:extLst>
              <a:ext uri="{FF2B5EF4-FFF2-40B4-BE49-F238E27FC236}">
                <a16:creationId xmlns:a16="http://schemas.microsoft.com/office/drawing/2014/main" id="{4548EFB8-6F31-F467-AA16-E69D9893DFFF}"/>
              </a:ext>
            </a:extLst>
          </p:cNvPr>
          <p:cNvSpPr/>
          <p:nvPr/>
        </p:nvSpPr>
        <p:spPr>
          <a:xfrm>
            <a:off x="386366" y="1974760"/>
            <a:ext cx="1878169" cy="2017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5F5FD8-9858-9F5A-73C8-FA0BB2832485}"/>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2247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Shear target DNA</a:t>
            </a:r>
            <a:br>
              <a:rPr lang="en-US"/>
            </a:br>
            <a:r>
              <a:rPr lang="en-US"/>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bind individual DNA</a:t>
            </a:r>
            <a:br>
              <a:rPr lang="en-US"/>
            </a:br>
            <a:r>
              <a:rPr lang="en-US"/>
              <a:t>molecules to the surface of the </a:t>
            </a:r>
            <a:r>
              <a:rPr lang="en-US" err="1"/>
              <a:t>flowcell</a:t>
            </a:r>
          </a:p>
        </p:txBody>
      </p:sp>
    </p:spTree>
    <p:extLst>
      <p:ext uri="{BB962C8B-B14F-4D97-AF65-F5344CB8AC3E}">
        <p14:creationId xmlns:p14="http://schemas.microsoft.com/office/powerpoint/2010/main" val="585194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36</Notes>
  <HiddenSlides>1</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slide about how to get fastq files from bcl files? I thought that happens automatically in base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lpstr>PowerPoint Presentation</vt:lpstr>
      <vt:lpstr>Perhaps a slide on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revision>428</cp:revision>
  <dcterms:created xsi:type="dcterms:W3CDTF">2021-05-13T13:56:47Z</dcterms:created>
  <dcterms:modified xsi:type="dcterms:W3CDTF">2023-01-03T15:31:40Z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